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26"/>
  </p:notesMasterIdLst>
  <p:handoutMasterIdLst>
    <p:handoutMasterId r:id="rId27"/>
  </p:handoutMasterIdLst>
  <p:sldIdLst>
    <p:sldId id="307" r:id="rId2"/>
    <p:sldId id="313" r:id="rId3"/>
    <p:sldId id="377" r:id="rId4"/>
    <p:sldId id="389" r:id="rId5"/>
    <p:sldId id="390" r:id="rId6"/>
    <p:sldId id="361" r:id="rId7"/>
    <p:sldId id="391" r:id="rId8"/>
    <p:sldId id="362" r:id="rId9"/>
    <p:sldId id="392" r:id="rId10"/>
    <p:sldId id="396" r:id="rId11"/>
    <p:sldId id="393" r:id="rId12"/>
    <p:sldId id="394" r:id="rId13"/>
    <p:sldId id="378" r:id="rId14"/>
    <p:sldId id="395" r:id="rId15"/>
    <p:sldId id="337" r:id="rId16"/>
    <p:sldId id="284" r:id="rId17"/>
    <p:sldId id="381" r:id="rId18"/>
    <p:sldId id="382" r:id="rId19"/>
    <p:sldId id="383" r:id="rId20"/>
    <p:sldId id="384" r:id="rId21"/>
    <p:sldId id="385" r:id="rId22"/>
    <p:sldId id="386" r:id="rId23"/>
    <p:sldId id="387" r:id="rId24"/>
    <p:sldId id="380" r:id="rId2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881"/>
    <a:srgbClr val="33928A"/>
    <a:srgbClr val="00786E"/>
    <a:srgbClr val="7F6BE8"/>
    <a:srgbClr val="3C8904"/>
    <a:srgbClr val="860049"/>
    <a:srgbClr val="31FFFE"/>
    <a:srgbClr val="C38912"/>
    <a:srgbClr val="1C7B70"/>
    <a:srgbClr val="89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2" autoAdjust="0"/>
    <p:restoredTop sz="99073" autoAdjust="0"/>
  </p:normalViewPr>
  <p:slideViewPr>
    <p:cSldViewPr snapToGrid="0" showGuides="1">
      <p:cViewPr varScale="1">
        <p:scale>
          <a:sx n="99" d="100"/>
          <a:sy n="99" d="100"/>
        </p:scale>
        <p:origin x="-112" y="-376"/>
      </p:cViewPr>
      <p:guideLst>
        <p:guide orient="horz" pos="1044"/>
        <p:guide pos="118"/>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108" d="100"/>
          <a:sy n="108" d="100"/>
        </p:scale>
        <p:origin x="-4192" y="-11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Tree>
    <p:extLst>
      <p:ext uri="{BB962C8B-B14F-4D97-AF65-F5344CB8AC3E}">
        <p14:creationId xmlns:p14="http://schemas.microsoft.com/office/powerpoint/2010/main" val="470311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previous 2 slides showed the basics of CF </a:t>
            </a:r>
            <a:r>
              <a:rPr lang="en-US" dirty="0" err="1" smtClean="0"/>
              <a:t>vs</a:t>
            </a:r>
            <a:r>
              <a:rPr lang="en-US" dirty="0" smtClean="0"/>
              <a:t> </a:t>
            </a:r>
            <a:r>
              <a:rPr lang="en-US" dirty="0" err="1" smtClean="0"/>
              <a:t>IaaS</a:t>
            </a:r>
            <a:r>
              <a:rPr lang="en-US" dirty="0" smtClean="0"/>
              <a:t>, this is a more</a:t>
            </a:r>
            <a:r>
              <a:rPr lang="en-US" baseline="0" dirty="0" smtClean="0"/>
              <a:t> detailed overview of what else you get w/ Pivotal CF</a:t>
            </a:r>
            <a:endParaRPr lang="en-US" dirty="0"/>
          </a:p>
        </p:txBody>
      </p:sp>
    </p:spTree>
    <p:extLst>
      <p:ext uri="{BB962C8B-B14F-4D97-AF65-F5344CB8AC3E}">
        <p14:creationId xmlns:p14="http://schemas.microsoft.com/office/powerpoint/2010/main" val="453750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smtClean="0"/>
              <a:t>Largest Open source </a:t>
            </a:r>
            <a:r>
              <a:rPr lang="en-US" sz="1100" dirty="0" err="1" smtClean="0"/>
              <a:t>PaaS</a:t>
            </a:r>
            <a:r>
              <a:rPr lang="en-US" sz="1100" dirty="0" smtClean="0"/>
              <a:t> Ecosystem. Billions committed to the  technology</a:t>
            </a:r>
          </a:p>
          <a:p>
            <a:endParaRPr lang="en-US" sz="1100" dirty="0" smtClean="0"/>
          </a:p>
          <a:p>
            <a:r>
              <a:rPr lang="en-US" sz="1100" dirty="0" smtClean="0"/>
              <a:t>Global SPs are “all in”: AT&amp;T, Verizon, NTT,  Swisscom, </a:t>
            </a:r>
            <a:r>
              <a:rPr lang="en-US" sz="1100" dirty="0" err="1" smtClean="0"/>
              <a:t>CenturyLink</a:t>
            </a:r>
            <a:r>
              <a:rPr lang="en-US" sz="1100" dirty="0" smtClean="0"/>
              <a:t>, </a:t>
            </a:r>
            <a:r>
              <a:rPr lang="en-US" sz="1100" dirty="0" err="1" smtClean="0"/>
              <a:t>Telus</a:t>
            </a:r>
            <a:r>
              <a:rPr lang="en-US" sz="1100" dirty="0" smtClean="0"/>
              <a:t>, etc.</a:t>
            </a:r>
            <a:endParaRPr lang="en-US" dirty="0"/>
          </a:p>
        </p:txBody>
      </p:sp>
    </p:spTree>
    <p:extLst>
      <p:ext uri="{BB962C8B-B14F-4D97-AF65-F5344CB8AC3E}">
        <p14:creationId xmlns:p14="http://schemas.microsoft.com/office/powerpoint/2010/main" val="1257028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Building</a:t>
            </a:r>
            <a:r>
              <a:rPr lang="en-US" baseline="0" dirty="0" smtClean="0"/>
              <a:t> the Pivotal CF </a:t>
            </a:r>
            <a:r>
              <a:rPr lang="en-US" dirty="0" smtClean="0"/>
              <a:t>story via animation </a:t>
            </a:r>
          </a:p>
          <a:p>
            <a:pPr marL="228600" indent="-228600">
              <a:buAutoNum type="arabicPeriod"/>
            </a:pPr>
            <a:r>
              <a:rPr lang="en-US" dirty="0" smtClean="0"/>
              <a:t>Developer experience -</a:t>
            </a:r>
            <a:r>
              <a:rPr lang="en-US" baseline="0" dirty="0" smtClean="0"/>
              <a:t> </a:t>
            </a:r>
            <a:r>
              <a:rPr lang="en-US" dirty="0" smtClean="0"/>
              <a:t>where we started from</a:t>
            </a:r>
            <a:r>
              <a:rPr lang="en-US" baseline="0" dirty="0" smtClean="0"/>
              <a:t> and keep improving</a:t>
            </a:r>
            <a:r>
              <a:rPr lang="en-US" dirty="0" smtClean="0"/>
              <a:t> </a:t>
            </a:r>
          </a:p>
          <a:p>
            <a:pPr marL="228600" indent="-228600">
              <a:buAutoNum type="arabicPeriod"/>
            </a:pPr>
            <a:r>
              <a:rPr lang="en-US" dirty="0" smtClean="0"/>
              <a:t>Operation benefits -</a:t>
            </a:r>
            <a:r>
              <a:rPr lang="en-US" baseline="0" dirty="0" smtClean="0"/>
              <a:t> W</a:t>
            </a:r>
            <a:r>
              <a:rPr lang="en-US" dirty="0" smtClean="0"/>
              <a:t>hen we started selling to enterprise customer beyond a cloud service,</a:t>
            </a:r>
            <a:r>
              <a:rPr lang="en-US" baseline="0" dirty="0" smtClean="0"/>
              <a:t> both at the Cloud Ops and Application Ops level</a:t>
            </a:r>
          </a:p>
          <a:p>
            <a:pPr marL="228600" indent="-228600">
              <a:buAutoNum type="arabicPeriod"/>
            </a:pPr>
            <a:r>
              <a:rPr lang="en-US" dirty="0" smtClean="0"/>
              <a:t> 3 groups of build</a:t>
            </a:r>
            <a:r>
              <a:rPr lang="en-US" baseline="0" dirty="0" smtClean="0"/>
              <a:t>-in services</a:t>
            </a:r>
            <a:r>
              <a:rPr lang="en-US" dirty="0" smtClean="0"/>
              <a:t> (Pivotal and ecosystem) – Apps, Data/Analytics</a:t>
            </a:r>
            <a:r>
              <a:rPr lang="en-US" baseline="0" dirty="0" smtClean="0"/>
              <a:t> &amp; Mobile. </a:t>
            </a:r>
            <a:r>
              <a:rPr lang="en-US" dirty="0" smtClean="0"/>
              <a:t> All Services are</a:t>
            </a:r>
            <a:r>
              <a:rPr lang="en-US" baseline="0" dirty="0" smtClean="0"/>
              <a:t> both deployed in a consistent / cloud in depended way by Cloud Ops and exposed to App Developer for easy binding </a:t>
            </a:r>
            <a:r>
              <a:rPr lang="en-US" baseline="0" smtClean="0"/>
              <a:t>to applications via </a:t>
            </a:r>
            <a:r>
              <a:rPr lang="en-US" baseline="0" dirty="0" smtClean="0"/>
              <a:t>the ERS marketplace </a:t>
            </a:r>
          </a:p>
          <a:p>
            <a:pPr marL="228600" indent="-228600">
              <a:buAutoNum type="arabicPeriod"/>
            </a:pPr>
            <a:r>
              <a:rPr lang="en-US" dirty="0" smtClean="0"/>
              <a:t>All</a:t>
            </a:r>
            <a:r>
              <a:rPr lang="en-US" baseline="0" dirty="0" smtClean="0"/>
              <a:t> 3 pillars (</a:t>
            </a:r>
            <a:r>
              <a:rPr lang="en-US" baseline="0" dirty="0" err="1" smtClean="0"/>
              <a:t>Dev</a:t>
            </a:r>
            <a:r>
              <a:rPr lang="en-US" baseline="0" dirty="0" smtClean="0"/>
              <a:t>, Ops, Services) enjoy a common operational, continuous delivery and scale on any </a:t>
            </a:r>
            <a:r>
              <a:rPr lang="en-US" baseline="0" dirty="0" err="1" smtClean="0"/>
              <a:t>IaaS</a:t>
            </a:r>
            <a:r>
              <a:rPr lang="en-US" baseline="0" dirty="0" smtClean="0"/>
              <a:t> without app/service code of </a:t>
            </a:r>
            <a:r>
              <a:rPr lang="en-US" baseline="0" dirty="0" err="1" smtClean="0"/>
              <a:t>config</a:t>
            </a:r>
            <a:r>
              <a:rPr lang="en-US" baseline="0" dirty="0" smtClean="0"/>
              <a:t> changes</a:t>
            </a:r>
            <a:endParaRPr lang="en-US" dirty="0"/>
          </a:p>
        </p:txBody>
      </p:sp>
    </p:spTree>
    <p:extLst>
      <p:ext uri="{BB962C8B-B14F-4D97-AF65-F5344CB8AC3E}">
        <p14:creationId xmlns:p14="http://schemas.microsoft.com/office/powerpoint/2010/main" val="129350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5445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For the next few minutes, I’m going to give you a tour of Pivotal CF, the enterprise ready version of CloudFoundry.</a:t>
            </a:r>
          </a:p>
          <a:p>
            <a:pPr marL="0" indent="0">
              <a:buFontTx/>
              <a:buNone/>
            </a:pPr>
            <a:endParaRPr lang="en-US" baseline="0" dirty="0" smtClean="0"/>
          </a:p>
          <a:p>
            <a:pPr marL="0" indent="0">
              <a:buFontTx/>
              <a:buNone/>
            </a:pPr>
            <a:r>
              <a:rPr lang="en-US" baseline="0" dirty="0" smtClean="0"/>
              <a:t>This includes 2 web interfaces</a:t>
            </a:r>
          </a:p>
          <a:p>
            <a:pPr marL="0" indent="0">
              <a:buFontTx/>
              <a:buNone/>
            </a:pPr>
            <a:r>
              <a:rPr lang="en-US" baseline="0" dirty="0" smtClean="0"/>
              <a:t>- Operations Manager (which is the interface for the operators of the platform) and</a:t>
            </a:r>
          </a:p>
          <a:p>
            <a:pPr marL="0" indent="0">
              <a:buFontTx/>
              <a:buNone/>
            </a:pPr>
            <a:r>
              <a:rPr lang="en-US" baseline="0" dirty="0" smtClean="0"/>
              <a:t>- Web Console (which is the interface for the “developers”, those who deploy applications in the cloud).</a:t>
            </a:r>
          </a:p>
          <a:p>
            <a:pPr marL="0" indent="0">
              <a:buFontTx/>
              <a:buNone/>
            </a:pPr>
            <a:endParaRPr lang="en-US" baseline="0" dirty="0" smtClean="0"/>
          </a:p>
          <a:p>
            <a:pPr marL="0" indent="0">
              <a:buFontTx/>
              <a:buNone/>
            </a:pPr>
            <a:r>
              <a:rPr lang="en-US" baseline="0" dirty="0" smtClean="0"/>
              <a:t>I will also show the ease of operations in CloudFoundry. In particular, you’ll see how the “</a:t>
            </a:r>
            <a:r>
              <a:rPr lang="en-US" baseline="0" dirty="0" err="1" smtClean="0"/>
              <a:t>cf</a:t>
            </a:r>
            <a:r>
              <a:rPr lang="en-US" baseline="0" dirty="0" smtClean="0"/>
              <a:t> push” and “</a:t>
            </a:r>
            <a:r>
              <a:rPr lang="en-US" baseline="0" dirty="0" err="1" smtClean="0"/>
              <a:t>cf</a:t>
            </a:r>
            <a:r>
              <a:rPr lang="en-US" baseline="0" dirty="0" smtClean="0"/>
              <a:t> scale” operations can greatly enhance the agility of application deployment and scalability respectively.</a:t>
            </a:r>
          </a:p>
          <a:p>
            <a:pPr marL="0" indent="0">
              <a:buFontTx/>
              <a:buNone/>
            </a:pPr>
            <a:endParaRPr lang="en-US" baseline="0" dirty="0" smtClean="0"/>
          </a:p>
          <a:p>
            <a:pPr marL="0" indent="0">
              <a:buFontTx/>
              <a:buNone/>
            </a:pPr>
            <a:r>
              <a:rPr lang="en-US" baseline="0" dirty="0" smtClean="0"/>
              <a:t>In addition, I’ll demonstrate the flexible “service binding” model that the CloudFoundry platform provides to deployed applications.</a:t>
            </a:r>
          </a:p>
          <a:p>
            <a:pPr marL="0" indent="0">
              <a:buFontTx/>
              <a:buNone/>
            </a:pPr>
            <a:endParaRPr lang="en-US" baseline="0" dirty="0" smtClean="0"/>
          </a:p>
          <a:p>
            <a:pPr marL="0" indent="0">
              <a:buFontTx/>
              <a:buNone/>
            </a:pPr>
            <a:r>
              <a:rPr lang="en-US" baseline="0" dirty="0" smtClean="0"/>
              <a:t>As discuss before, CloudFoundry implements 4 different levels of HA (High Availability). I’ll demonstrating one of them as the platform is able to recover a failed applications.</a:t>
            </a:r>
          </a:p>
          <a:p>
            <a:pPr marL="0" indent="0">
              <a:buFontTx/>
              <a:buNone/>
            </a:pPr>
            <a:endParaRPr lang="en-US" baseline="0" dirty="0" smtClean="0"/>
          </a:p>
          <a:p>
            <a:pPr marL="0" indent="0">
              <a:buFontTx/>
              <a:buNone/>
            </a:pPr>
            <a:r>
              <a:rPr lang="en-US" baseline="0" dirty="0" smtClean="0"/>
              <a:t>And Lastly, we’ll review a simple DevOps use case to illustrate how the PaaS is a key component of innovation. </a:t>
            </a:r>
          </a:p>
        </p:txBody>
      </p:sp>
    </p:spTree>
    <p:extLst>
      <p:ext uri="{BB962C8B-B14F-4D97-AF65-F5344CB8AC3E}">
        <p14:creationId xmlns:p14="http://schemas.microsoft.com/office/powerpoint/2010/main" val="470311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Pivotal CF provides 2 web</a:t>
            </a:r>
            <a:r>
              <a:rPr lang="en-US" baseline="0" dirty="0" smtClean="0"/>
              <a:t> interfaces to CloudFoundry that makes use of the platform simple. </a:t>
            </a:r>
          </a:p>
          <a:p>
            <a:endParaRPr lang="en-US" baseline="0" dirty="0" smtClean="0"/>
          </a:p>
          <a:p>
            <a:r>
              <a:rPr lang="en-US" baseline="0" dirty="0" smtClean="0"/>
              <a:t>One is called “Operations Manager”. This is an interface for the operators of CloudFoundry. Here, operators configure resources such as:</a:t>
            </a:r>
          </a:p>
          <a:p>
            <a:pPr marL="171450" indent="-171450">
              <a:buFontTx/>
              <a:buChar char="-"/>
            </a:pPr>
            <a:r>
              <a:rPr lang="en-US" baseline="0" dirty="0" smtClean="0"/>
              <a:t>VMs, </a:t>
            </a:r>
          </a:p>
          <a:p>
            <a:pPr marL="171450" indent="-171450">
              <a:buFontTx/>
              <a:buChar char="-"/>
            </a:pPr>
            <a:r>
              <a:rPr lang="en-US" baseline="0" dirty="0" smtClean="0"/>
              <a:t>LDAP integration, </a:t>
            </a:r>
          </a:p>
          <a:p>
            <a:pPr marL="171450" indent="-171450">
              <a:buFontTx/>
              <a:buChar char="-"/>
            </a:pPr>
            <a:r>
              <a:rPr lang="en-US" baseline="0" dirty="0" smtClean="0"/>
              <a:t>IPs of external resources,</a:t>
            </a:r>
          </a:p>
          <a:p>
            <a:pPr marL="171450" indent="-171450">
              <a:buFontTx/>
              <a:buChar char="-"/>
            </a:pPr>
            <a:r>
              <a:rPr lang="en-US" baseline="0" dirty="0" smtClean="0"/>
              <a:t>Security pools, </a:t>
            </a:r>
          </a:p>
          <a:p>
            <a:pPr marL="171450" indent="-171450">
              <a:buFontTx/>
              <a:buChar char="-"/>
            </a:pPr>
            <a:r>
              <a:rPr lang="en-US" baseline="0" dirty="0" smtClean="0"/>
              <a:t>Load balancers, </a:t>
            </a:r>
          </a:p>
          <a:p>
            <a:pPr marL="171450" indent="-171450">
              <a:buFontTx/>
              <a:buChar char="-"/>
            </a:pPr>
            <a:r>
              <a:rPr lang="en-US" baseline="0" dirty="0" smtClean="0"/>
              <a:t>As well as any other enterprise component needed by your software enterprise.</a:t>
            </a:r>
          </a:p>
          <a:p>
            <a:endParaRPr lang="en-US" baseline="0" dirty="0" smtClean="0"/>
          </a:p>
          <a:p>
            <a:r>
              <a:rPr lang="en-US" baseline="0" dirty="0" smtClean="0"/>
              <a:t>All of these components and many more are available in a centralized interface so that configuration of the “platform” is transparent to every operator. This means, every change that occurs in the platform is logged and can be subject to your audit requirements. Traditionally, this is another pain point generated by custom and complex scripts that only a few can understand. </a:t>
            </a:r>
          </a:p>
          <a:p>
            <a:endParaRPr lang="en-US" baseline="0" dirty="0" smtClean="0"/>
          </a:p>
          <a:p>
            <a:r>
              <a:rPr lang="en-US" baseline="0" dirty="0" smtClean="0"/>
              <a:t>The second interface I’d like to show is the developer’s “web console”. This is a simple graphical interface designed to be a source of references for developers and the applications they deploy into the “cloud” managed by the “platform”. In this console, developers can see:</a:t>
            </a:r>
          </a:p>
          <a:p>
            <a:pPr marL="171450" indent="-171450">
              <a:buFontTx/>
              <a:buChar char="-"/>
            </a:pPr>
            <a:r>
              <a:rPr lang="en-US" baseline="0" dirty="0" smtClean="0"/>
              <a:t>The organization they are assigned and the spaces they have access.</a:t>
            </a:r>
          </a:p>
          <a:p>
            <a:pPr marL="171450" indent="-171450">
              <a:buFontTx/>
              <a:buChar char="-"/>
            </a:pPr>
            <a:r>
              <a:rPr lang="en-US" baseline="0" dirty="0" smtClean="0"/>
              <a:t>The services available within the platform</a:t>
            </a:r>
          </a:p>
          <a:p>
            <a:pPr marL="171450" indent="-171450">
              <a:buFontTx/>
              <a:buChar char="-"/>
            </a:pPr>
            <a:r>
              <a:rPr lang="en-US" baseline="0" dirty="0" smtClean="0"/>
              <a:t>All Applications currently deployed within the given workspace</a:t>
            </a:r>
          </a:p>
          <a:p>
            <a:pPr marL="171450" indent="-171450">
              <a:buFontTx/>
              <a:buChar char="-"/>
            </a:pPr>
            <a:r>
              <a:rPr lang="en-US" baseline="0" dirty="0" smtClean="0"/>
              <a:t>Centralized view relevant to an application lifecycle in the deployed environment. This includes:</a:t>
            </a:r>
          </a:p>
          <a:p>
            <a:pPr marL="571500" lvl="1" indent="-171450">
              <a:buFontTx/>
              <a:buChar char="-"/>
            </a:pPr>
            <a:r>
              <a:rPr lang="en-US" baseline="0" dirty="0" smtClean="0"/>
              <a:t>Status of the application</a:t>
            </a:r>
          </a:p>
          <a:p>
            <a:pPr marL="571500" lvl="1" indent="-171450">
              <a:buFontTx/>
              <a:buChar char="-"/>
            </a:pPr>
            <a:r>
              <a:rPr lang="en-US" baseline="0" dirty="0" smtClean="0"/>
              <a:t>Change events</a:t>
            </a:r>
          </a:p>
          <a:p>
            <a:pPr marL="571500" lvl="1" indent="-171450">
              <a:buFontTx/>
              <a:buChar char="-"/>
            </a:pPr>
            <a:r>
              <a:rPr lang="en-US" baseline="0" dirty="0" smtClean="0"/>
              <a:t>Log entries produced by the application</a:t>
            </a:r>
          </a:p>
          <a:p>
            <a:pPr marL="571500" lvl="1" indent="-171450">
              <a:buFontTx/>
              <a:buChar char="-"/>
            </a:pPr>
            <a:r>
              <a:rPr lang="en-US" baseline="0" dirty="0" smtClean="0"/>
              <a:t>Services bound</a:t>
            </a:r>
          </a:p>
          <a:p>
            <a:pPr marL="571500" lvl="1" indent="-171450">
              <a:buFontTx/>
              <a:buChar char="-"/>
            </a:pPr>
            <a:r>
              <a:rPr lang="en-US" baseline="0" dirty="0" smtClean="0"/>
              <a:t>Operation Console to modify resource allocation at runtime.</a:t>
            </a:r>
          </a:p>
          <a:p>
            <a:pPr marL="571500" lvl="1" indent="-171450">
              <a:buFontTx/>
              <a:buChar char="-"/>
            </a:pPr>
            <a:endParaRPr lang="en-US" baseline="0" dirty="0" smtClean="0"/>
          </a:p>
        </p:txBody>
      </p:sp>
    </p:spTree>
    <p:extLst>
      <p:ext uri="{BB962C8B-B14F-4D97-AF65-F5344CB8AC3E}">
        <p14:creationId xmlns:p14="http://schemas.microsoft.com/office/powerpoint/2010/main" val="3915873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dirty="0" smtClean="0"/>
              <a:t>What</a:t>
            </a:r>
            <a:r>
              <a:rPr lang="en-US" baseline="0" dirty="0" smtClean="0"/>
              <a:t> we have here is a “java” web based application, using popular frameworks such as Spring and Maven. </a:t>
            </a:r>
          </a:p>
          <a:p>
            <a:endParaRPr lang="en-US" dirty="0"/>
          </a:p>
        </p:txBody>
      </p:sp>
    </p:spTree>
    <p:extLst>
      <p:ext uri="{BB962C8B-B14F-4D97-AF65-F5344CB8AC3E}">
        <p14:creationId xmlns:p14="http://schemas.microsoft.com/office/powerpoint/2010/main" val="603758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6325" y="692150"/>
            <a:ext cx="4781550" cy="2689225"/>
          </a:xfrm>
        </p:spPr>
      </p:sp>
      <p:sp>
        <p:nvSpPr>
          <p:cNvPr id="3" name="Notes Placeholder 2"/>
          <p:cNvSpPr>
            <a:spLocks noGrp="1"/>
          </p:cNvSpPr>
          <p:nvPr>
            <p:ph type="body" idx="1"/>
          </p:nvPr>
        </p:nvSpPr>
        <p:spPr/>
        <p:txBody>
          <a:bodyPr/>
          <a:lstStyle/>
          <a:p>
            <a:r>
              <a:rPr lang="en-US" dirty="0" smtClean="0"/>
              <a:t>As it was mentioned a minute ago, traditional pain</a:t>
            </a:r>
            <a:r>
              <a:rPr lang="en-US" baseline="0" dirty="0" smtClean="0"/>
              <a:t> points of software innovation include both:</a:t>
            </a:r>
          </a:p>
          <a:p>
            <a:endParaRPr lang="en-US" baseline="0" dirty="0" smtClean="0"/>
          </a:p>
          <a:p>
            <a:r>
              <a:rPr lang="en-US" baseline="0" dirty="0" smtClean="0"/>
              <a:t>- Complicated Processes and Procedures that slow down innovation.</a:t>
            </a:r>
          </a:p>
          <a:p>
            <a:r>
              <a:rPr lang="en-US" baseline="0" dirty="0" smtClean="0"/>
              <a:t>- Developer Frustration in the lack of tooling to solve problem.</a:t>
            </a:r>
          </a:p>
          <a:p>
            <a:endParaRPr lang="en-US" baseline="0" dirty="0" smtClean="0"/>
          </a:p>
          <a:p>
            <a:r>
              <a:rPr lang="en-US" dirty="0" smtClean="0"/>
              <a:t>“Platform as a</a:t>
            </a:r>
            <a:r>
              <a:rPr lang="en-US" baseline="0" dirty="0" smtClean="0"/>
              <a:t> Service” can solve this problem by automating the processes associated with these tasks. </a:t>
            </a:r>
            <a:endParaRPr lang="en-US" dirty="0" smtClean="0"/>
          </a:p>
          <a:p>
            <a:endParaRPr lang="en-US" dirty="0"/>
          </a:p>
        </p:txBody>
      </p:sp>
    </p:spTree>
    <p:extLst>
      <p:ext uri="{BB962C8B-B14F-4D97-AF65-F5344CB8AC3E}">
        <p14:creationId xmlns:p14="http://schemas.microsoft.com/office/powerpoint/2010/main" val="3499139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6325" y="692150"/>
            <a:ext cx="4781550" cy="2689225"/>
          </a:xfrm>
        </p:spPr>
      </p:sp>
      <p:sp>
        <p:nvSpPr>
          <p:cNvPr id="3" name="Notes Placeholder 2"/>
          <p:cNvSpPr>
            <a:spLocks noGrp="1"/>
          </p:cNvSpPr>
          <p:nvPr>
            <p:ph type="body" idx="1"/>
          </p:nvPr>
        </p:nvSpPr>
        <p:spPr/>
        <p:txBody>
          <a:bodyPr/>
          <a:lstStyle/>
          <a:p>
            <a:r>
              <a:rPr lang="en-US" dirty="0" smtClean="0"/>
              <a:t>Highlight that not only are</a:t>
            </a:r>
            <a:r>
              <a:rPr lang="en-US" baseline="0" dirty="0" smtClean="0"/>
              <a:t> the steps longer in </a:t>
            </a:r>
            <a:r>
              <a:rPr lang="en-US" baseline="0" dirty="0" err="1" smtClean="0"/>
              <a:t>IaaS</a:t>
            </a:r>
            <a:r>
              <a:rPr lang="en-US" baseline="0" dirty="0" smtClean="0"/>
              <a:t>, but often there are multiple groups involved (</a:t>
            </a:r>
            <a:r>
              <a:rPr lang="en-US" baseline="0" dirty="0" err="1" smtClean="0"/>
              <a:t>ie</a:t>
            </a:r>
            <a:r>
              <a:rPr lang="en-US" baseline="0" dirty="0" smtClean="0"/>
              <a:t>, </a:t>
            </a:r>
            <a:r>
              <a:rPr lang="en-US" baseline="0" dirty="0" err="1" smtClean="0"/>
              <a:t>Dev</a:t>
            </a:r>
            <a:r>
              <a:rPr lang="en-US" baseline="0" dirty="0" smtClean="0"/>
              <a:t>, Operations, </a:t>
            </a:r>
            <a:r>
              <a:rPr lang="en-US" baseline="0" dirty="0" err="1" smtClean="0"/>
              <a:t>etc</a:t>
            </a:r>
            <a:r>
              <a:rPr lang="en-US" baseline="0" dirty="0" smtClean="0"/>
              <a:t>).  </a:t>
            </a:r>
          </a:p>
          <a:p>
            <a:r>
              <a:rPr lang="en-US" baseline="0" dirty="0" smtClean="0"/>
              <a:t>Management of configuration information is often manual in </a:t>
            </a:r>
            <a:r>
              <a:rPr lang="en-US" baseline="0" dirty="0" err="1" smtClean="0"/>
              <a:t>IaaS</a:t>
            </a:r>
            <a:r>
              <a:rPr lang="en-US" baseline="0" dirty="0" smtClean="0"/>
              <a:t> (though not always).</a:t>
            </a:r>
          </a:p>
          <a:p>
            <a:r>
              <a:rPr lang="en-US" baseline="0" dirty="0" smtClean="0"/>
              <a:t>Explain that for non-virtualized customers, the steps are even greater.</a:t>
            </a:r>
            <a:endParaRPr lang="en-US" dirty="0"/>
          </a:p>
        </p:txBody>
      </p:sp>
    </p:spTree>
    <p:extLst>
      <p:ext uri="{BB962C8B-B14F-4D97-AF65-F5344CB8AC3E}">
        <p14:creationId xmlns:p14="http://schemas.microsoft.com/office/powerpoint/2010/main" val="3499139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Logical </a:t>
            </a:r>
            <a:r>
              <a:rPr lang="en-US" smtClean="0"/>
              <a:t>architecture for USPT</a:t>
            </a:r>
            <a:endParaRPr lang="en-US"/>
          </a:p>
        </p:txBody>
      </p:sp>
    </p:spTree>
    <p:extLst>
      <p:ext uri="{BB962C8B-B14F-4D97-AF65-F5344CB8AC3E}">
        <p14:creationId xmlns:p14="http://schemas.microsoft.com/office/powerpoint/2010/main" val="596887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76325" y="692150"/>
            <a:ext cx="4781550" cy="2689225"/>
          </a:xfrm>
        </p:spPr>
      </p:sp>
      <p:sp>
        <p:nvSpPr>
          <p:cNvPr id="3" name="Notes Placeholder 2"/>
          <p:cNvSpPr>
            <a:spLocks noGrp="1"/>
          </p:cNvSpPr>
          <p:nvPr>
            <p:ph type="body" idx="1"/>
          </p:nvPr>
        </p:nvSpPr>
        <p:spPr/>
        <p:txBody>
          <a:bodyPr/>
          <a:lstStyle/>
          <a:p>
            <a:r>
              <a:rPr lang="en-US" dirty="0" smtClean="0"/>
              <a:t>As</a:t>
            </a:r>
            <a:r>
              <a:rPr lang="en-US" baseline="0" dirty="0" smtClean="0"/>
              <a:t> mentioned before, cloud deployment (IaaS) today can lead to the new Silos in software.</a:t>
            </a:r>
          </a:p>
          <a:p>
            <a:endParaRPr lang="en-US" baseline="0" dirty="0" smtClean="0"/>
          </a:p>
          <a:p>
            <a:pPr marL="171450" indent="-171450">
              <a:buFontTx/>
              <a:buChar char="-"/>
            </a:pPr>
            <a:r>
              <a:rPr lang="en-US" baseline="0" dirty="0" smtClean="0"/>
              <a:t>CloudFoundry provides a Platform that makes these cloud behave the same with zero code changes.</a:t>
            </a:r>
          </a:p>
          <a:p>
            <a:pPr marL="171450" indent="-171450">
              <a:buFontTx/>
              <a:buChar char="-"/>
            </a:pPr>
            <a:r>
              <a:rPr lang="en-US" baseline="0" dirty="0" smtClean="0"/>
              <a:t>This means, there are “zero” vendor lock-in to any IaaS (no proprietary vendor API used).</a:t>
            </a:r>
            <a:endParaRPr lang="en-US" dirty="0"/>
          </a:p>
        </p:txBody>
      </p:sp>
    </p:spTree>
    <p:extLst>
      <p:ext uri="{BB962C8B-B14F-4D97-AF65-F5344CB8AC3E}">
        <p14:creationId xmlns:p14="http://schemas.microsoft.com/office/powerpoint/2010/main" val="3499139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10" name="TextBox 9"/>
          <p:cNvSpPr txBox="1"/>
          <p:nvPr userDrawn="1"/>
        </p:nvSpPr>
        <p:spPr bwMode="gray">
          <a:xfrm>
            <a:off x="365125" y="5025750"/>
            <a:ext cx="227488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50" dirty="0" smtClean="0">
                <a:solidFill>
                  <a:schemeClr val="bg1">
                    <a:lumMod val="50000"/>
                  </a:schemeClr>
                </a:solidFill>
                <a:latin typeface="Arial"/>
                <a:cs typeface="Arial"/>
              </a:rPr>
              <a:t>Pivotal Confidential</a:t>
            </a:r>
            <a:r>
              <a:rPr lang="en-US" sz="650" baseline="0" dirty="0" smtClean="0">
                <a:solidFill>
                  <a:schemeClr val="bg1">
                    <a:lumMod val="50000"/>
                  </a:schemeClr>
                </a:solidFill>
                <a:latin typeface="Arial"/>
                <a:cs typeface="Arial"/>
              </a:rPr>
              <a:t>–Internal Use Only</a:t>
            </a:r>
            <a:endParaRPr lang="en-US" sz="700" dirty="0" smtClean="0">
              <a:solidFill>
                <a:schemeClr val="bg2"/>
              </a:solidFill>
              <a:latin typeface="+mn-lt"/>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extBox 6"/>
          <p:cNvSpPr txBox="1"/>
          <p:nvPr userDrawn="1"/>
        </p:nvSpPr>
        <p:spPr bwMode="gray">
          <a:xfrm>
            <a:off x="365125" y="5025750"/>
            <a:ext cx="227488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50" dirty="0" smtClean="0">
                <a:solidFill>
                  <a:schemeClr val="bg1">
                    <a:lumMod val="50000"/>
                  </a:schemeClr>
                </a:solidFill>
                <a:latin typeface="Arial"/>
                <a:cs typeface="Arial"/>
              </a:rPr>
              <a:t>Pivotal Confidential</a:t>
            </a:r>
            <a:r>
              <a:rPr lang="en-US" sz="650" baseline="0" dirty="0" smtClean="0">
                <a:solidFill>
                  <a:schemeClr val="bg1">
                    <a:lumMod val="50000"/>
                  </a:schemeClr>
                </a:solidFill>
                <a:latin typeface="Arial"/>
                <a:cs typeface="Arial"/>
              </a:rPr>
              <a:t>–Internal Use Only</a:t>
            </a:r>
            <a:endParaRPr lang="en-US" sz="700" dirty="0" smtClean="0">
              <a:solidFill>
                <a:schemeClr val="bg2"/>
              </a:solidFill>
              <a:latin typeface="+mn-lt"/>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TextBox 8"/>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mtClean="0">
                <a:solidFill>
                  <a:srgbClr val="F27C3A"/>
                </a:solidFill>
                <a:cs typeface="Arial" charset="0"/>
              </a:rPr>
              <a:t>A NEW PLATFORM </a:t>
            </a:r>
            <a:r>
              <a:rPr lang="en-US" smtClean="0">
                <a:solidFill>
                  <a:schemeClr val="accent2"/>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3" y="1658938"/>
            <a:ext cx="5189537" cy="1260475"/>
          </a:xfrm>
          <a:prstGeom prst="rect">
            <a:avLst/>
          </a:prstGeom>
          <a:noFill/>
          <a:ln w="9525">
            <a:noFill/>
            <a:miter lim="800000"/>
            <a:headEnd/>
            <a:tailEnd/>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958642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10" name="TextBox 9"/>
          <p:cNvSpPr txBox="1"/>
          <p:nvPr userDrawn="1"/>
        </p:nvSpPr>
        <p:spPr bwMode="gray">
          <a:xfrm>
            <a:off x="365125" y="5025750"/>
            <a:ext cx="227488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50" dirty="0" smtClean="0">
                <a:solidFill>
                  <a:schemeClr val="bg1">
                    <a:lumMod val="50000"/>
                  </a:schemeClr>
                </a:solidFill>
                <a:latin typeface="Arial"/>
                <a:cs typeface="Arial"/>
              </a:rPr>
              <a:t>Pivotal Confidential</a:t>
            </a:r>
            <a:r>
              <a:rPr lang="en-US" sz="650" baseline="0" dirty="0" smtClean="0">
                <a:solidFill>
                  <a:schemeClr val="bg1">
                    <a:lumMod val="50000"/>
                  </a:schemeClr>
                </a:solidFill>
                <a:latin typeface="Arial"/>
                <a:cs typeface="Arial"/>
              </a:rPr>
              <a:t>–Internal Use Only</a:t>
            </a:r>
            <a:endParaRPr lang="en-US" sz="700" dirty="0" smtClean="0">
              <a:solidFill>
                <a:schemeClr val="bg2"/>
              </a:solidFill>
              <a:latin typeface="+mn-lt"/>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9" name="TextBox 8"/>
          <p:cNvSpPr txBox="1"/>
          <p:nvPr userDrawn="1"/>
        </p:nvSpPr>
        <p:spPr bwMode="gray">
          <a:xfrm>
            <a:off x="365125" y="5025750"/>
            <a:ext cx="227488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50" dirty="0" smtClean="0">
                <a:solidFill>
                  <a:schemeClr val="bg1">
                    <a:lumMod val="50000"/>
                  </a:schemeClr>
                </a:solidFill>
                <a:latin typeface="Arial"/>
                <a:cs typeface="Arial"/>
              </a:rPr>
              <a:t>Pivotal Confidential</a:t>
            </a:r>
            <a:r>
              <a:rPr lang="en-US" sz="650" baseline="0" dirty="0" smtClean="0">
                <a:solidFill>
                  <a:schemeClr val="bg1">
                    <a:lumMod val="50000"/>
                  </a:schemeClr>
                </a:solidFill>
                <a:latin typeface="Arial"/>
                <a:cs typeface="Arial"/>
              </a:rPr>
              <a:t>–Internal Use Only</a:t>
            </a:r>
            <a:endParaRPr lang="en-US" sz="700" dirty="0" smtClean="0">
              <a:solidFill>
                <a:schemeClr val="bg2"/>
              </a:solidFill>
              <a:latin typeface="+mn-lt"/>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18" cstate="print"/>
          <a:stretch>
            <a:fillRect/>
          </a:stretch>
        </p:blipFill>
        <p:spPr>
          <a:xfrm>
            <a:off x="7941733" y="4713966"/>
            <a:ext cx="957262" cy="219455"/>
          </a:xfrm>
          <a:prstGeom prst="rect">
            <a:avLst/>
          </a:prstGeom>
        </p:spPr>
      </p:pic>
      <p:sp>
        <p:nvSpPr>
          <p:cNvPr id="8" name="TextBox 7"/>
          <p:cNvSpPr txBox="1"/>
          <p:nvPr userDrawn="1"/>
        </p:nvSpPr>
        <p:spPr bwMode="gray">
          <a:xfrm>
            <a:off x="365125" y="5025750"/>
            <a:ext cx="2274887" cy="100027"/>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650" dirty="0" smtClean="0">
                <a:solidFill>
                  <a:schemeClr val="bg1">
                    <a:lumMod val="50000"/>
                  </a:schemeClr>
                </a:solidFill>
                <a:latin typeface="Arial"/>
                <a:cs typeface="Arial"/>
              </a:rPr>
              <a:t>Pivotal Confidential</a:t>
            </a:r>
            <a:r>
              <a:rPr lang="en-US" sz="650" baseline="0" dirty="0" smtClean="0">
                <a:solidFill>
                  <a:schemeClr val="bg1">
                    <a:lumMod val="50000"/>
                  </a:schemeClr>
                </a:solidFill>
                <a:latin typeface="Arial"/>
                <a:cs typeface="Arial"/>
              </a:rPr>
              <a:t>–Internal Use Only</a:t>
            </a:r>
            <a:endParaRPr lang="en-US" sz="700" dirty="0" smtClean="0">
              <a:solidFill>
                <a:schemeClr val="bg2"/>
              </a:solidFill>
              <a:latin typeface="+mn-lt"/>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77" r:id="rId8"/>
    <p:sldLayoutId id="2147483678" r:id="rId9"/>
    <p:sldLayoutId id="2147483679" r:id="rId10"/>
    <p:sldLayoutId id="2147483680" r:id="rId11"/>
    <p:sldLayoutId id="2147483681" r:id="rId12"/>
    <p:sldLayoutId id="2147483686" r:id="rId13"/>
    <p:sldLayoutId id="2147483698" r:id="rId14"/>
    <p:sldLayoutId id="2147483691" r:id="rId15"/>
    <p:sldLayoutId id="2147483699"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8" Type="http://schemas.openxmlformats.org/officeDocument/2006/relationships/image" Target="../media/image13.jpg"/><Relationship Id="rId9" Type="http://schemas.openxmlformats.org/officeDocument/2006/relationships/image" Target="../media/image14.jpg"/><Relationship Id="rId10" Type="http://schemas.openxmlformats.org/officeDocument/2006/relationships/image" Target="../media/image15.jp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26" Type="http://schemas.openxmlformats.org/officeDocument/2006/relationships/image" Target="../media/image41.png"/><Relationship Id="rId27" Type="http://schemas.openxmlformats.org/officeDocument/2006/relationships/image" Target="../media/image42.png"/><Relationship Id="rId28" Type="http://schemas.openxmlformats.org/officeDocument/2006/relationships/image" Target="../media/image43.png"/><Relationship Id="rId29" Type="http://schemas.openxmlformats.org/officeDocument/2006/relationships/image" Target="../media/image44.png"/><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30" Type="http://schemas.openxmlformats.org/officeDocument/2006/relationships/image" Target="../media/image45.png"/><Relationship Id="rId31" Type="http://schemas.openxmlformats.org/officeDocument/2006/relationships/image" Target="../media/image46.png"/><Relationship Id="rId32" Type="http://schemas.openxmlformats.org/officeDocument/2006/relationships/image" Target="../media/image47.png"/><Relationship Id="rId9"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33" Type="http://schemas.openxmlformats.org/officeDocument/2006/relationships/image" Target="../media/image48.png"/><Relationship Id="rId34" Type="http://schemas.openxmlformats.org/officeDocument/2006/relationships/image" Target="../media/image49.png"/><Relationship Id="rId35" Type="http://schemas.openxmlformats.org/officeDocument/2006/relationships/image" Target="../media/image50.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jpeg"/><Relationship Id="rId1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51.png"/><Relationship Id="rId8" Type="http://schemas.openxmlformats.org/officeDocument/2006/relationships/image" Target="../media/image52.png"/><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20" Type="http://schemas.openxmlformats.org/officeDocument/2006/relationships/image" Target="../media/image71.png"/><Relationship Id="rId21" Type="http://schemas.openxmlformats.org/officeDocument/2006/relationships/image" Target="../media/image72.jpeg"/><Relationship Id="rId22" Type="http://schemas.openxmlformats.org/officeDocument/2006/relationships/image" Target="../media/image73.png"/><Relationship Id="rId23" Type="http://schemas.openxmlformats.org/officeDocument/2006/relationships/image" Target="../media/image74.png"/><Relationship Id="rId24" Type="http://schemas.openxmlformats.org/officeDocument/2006/relationships/image" Target="../media/image75.png"/><Relationship Id="rId25" Type="http://schemas.openxmlformats.org/officeDocument/2006/relationships/image" Target="../media/image76.png"/><Relationship Id="rId26" Type="http://schemas.openxmlformats.org/officeDocument/2006/relationships/image" Target="../media/image77.png"/><Relationship Id="rId27" Type="http://schemas.openxmlformats.org/officeDocument/2006/relationships/image" Target="../media/image78.png"/><Relationship Id="rId28" Type="http://schemas.openxmlformats.org/officeDocument/2006/relationships/image" Target="../media/image79.png"/><Relationship Id="rId29" Type="http://schemas.openxmlformats.org/officeDocument/2006/relationships/image" Target="../media/image80.png"/><Relationship Id="rId1" Type="http://schemas.openxmlformats.org/officeDocument/2006/relationships/slideLayout" Target="../slideLayouts/slideLayout7.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jpeg"/><Relationship Id="rId30" Type="http://schemas.openxmlformats.org/officeDocument/2006/relationships/image" Target="../media/image81.png"/><Relationship Id="rId31" Type="http://schemas.openxmlformats.org/officeDocument/2006/relationships/image" Target="../media/image82.jpeg"/><Relationship Id="rId32" Type="http://schemas.openxmlformats.org/officeDocument/2006/relationships/image" Target="../media/image83.png"/><Relationship Id="rId9" Type="http://schemas.openxmlformats.org/officeDocument/2006/relationships/image" Target="../media/image60.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33" Type="http://schemas.openxmlformats.org/officeDocument/2006/relationships/image" Target="../media/image84.png"/><Relationship Id="rId34" Type="http://schemas.openxmlformats.org/officeDocument/2006/relationships/image" Target="../media/image85.png"/><Relationship Id="rId35" Type="http://schemas.openxmlformats.org/officeDocument/2006/relationships/image" Target="../media/image86.png"/><Relationship Id="rId10" Type="http://schemas.openxmlformats.org/officeDocument/2006/relationships/image" Target="../media/image61.png"/><Relationship Id="rId11" Type="http://schemas.openxmlformats.org/officeDocument/2006/relationships/image" Target="../media/image62.jpe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jpeg"/><Relationship Id="rId16" Type="http://schemas.openxmlformats.org/officeDocument/2006/relationships/image" Target="../media/image67.png"/><Relationship Id="rId17" Type="http://schemas.openxmlformats.org/officeDocument/2006/relationships/image" Target="../media/image68.png"/><Relationship Id="rId18" Type="http://schemas.openxmlformats.org/officeDocument/2006/relationships/image" Target="../media/image69.png"/><Relationship Id="rId19" Type="http://schemas.openxmlformats.org/officeDocument/2006/relationships/image" Target="../media/image70.jpe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42520" y="845559"/>
            <a:ext cx="3894713" cy="3605299"/>
          </a:xfrm>
          <a:prstGeom prst="roundRect">
            <a:avLst/>
          </a:prstGeom>
          <a:pattFill prst="pct50">
            <a:fgClr>
              <a:schemeClr val="accent2"/>
            </a:fgClr>
            <a:bgClr>
              <a:prstClr val="white"/>
            </a:bgClr>
          </a:patt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bg2">
                    <a:lumMod val="95000"/>
                    <a:lumOff val="5000"/>
                  </a:schemeClr>
                </a:solidFill>
              </a:rPr>
              <a:t>Cloud Foundry App Space</a:t>
            </a:r>
            <a:endParaRPr lang="en-US" dirty="0">
              <a:solidFill>
                <a:schemeClr val="bg2">
                  <a:lumMod val="95000"/>
                  <a:lumOff val="5000"/>
                </a:schemeClr>
              </a:solidFill>
            </a:endParaRPr>
          </a:p>
        </p:txBody>
      </p:sp>
      <p:sp>
        <p:nvSpPr>
          <p:cNvPr id="11" name="Rounded Rectangle 10"/>
          <p:cNvSpPr/>
          <p:nvPr/>
        </p:nvSpPr>
        <p:spPr>
          <a:xfrm>
            <a:off x="3952603" y="821898"/>
            <a:ext cx="4396130" cy="3628961"/>
          </a:xfrm>
          <a:prstGeom prst="roundRect">
            <a:avLst/>
          </a:prstGeom>
          <a:pattFill prst="pct50">
            <a:fgClr>
              <a:schemeClr val="accent1"/>
            </a:fgClr>
            <a:bgClr>
              <a:prstClr val="white"/>
            </a:bgClr>
          </a:patt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rgbClr val="0D0D0D"/>
                </a:solidFill>
              </a:rPr>
              <a:t>Cloud Foundry Services</a:t>
            </a:r>
            <a:r>
              <a:rPr lang="en-US" dirty="0">
                <a:solidFill>
                  <a:srgbClr val="0D0D0D"/>
                </a:solidFill>
              </a:rPr>
              <a:t> </a:t>
            </a:r>
            <a:r>
              <a:rPr lang="en-US" dirty="0" smtClean="0">
                <a:solidFill>
                  <a:srgbClr val="0D0D0D"/>
                </a:solidFill>
              </a:rPr>
              <a:t>Marketplace</a:t>
            </a:r>
            <a:endParaRPr lang="en-US" dirty="0">
              <a:solidFill>
                <a:srgbClr val="0D0D0D"/>
              </a:solidFill>
            </a:endParaRPr>
          </a:p>
        </p:txBody>
      </p:sp>
      <p:sp>
        <p:nvSpPr>
          <p:cNvPr id="16" name="Rounded Rectangle 15"/>
          <p:cNvSpPr/>
          <p:nvPr/>
        </p:nvSpPr>
        <p:spPr>
          <a:xfrm>
            <a:off x="1295747" y="1423762"/>
            <a:ext cx="5683327" cy="2852007"/>
          </a:xfrm>
          <a:prstGeom prst="roundRect">
            <a:avLst/>
          </a:prstGeom>
          <a:solidFill>
            <a:schemeClr val="accent4"/>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USPTO Search Application</a:t>
            </a:r>
            <a:endParaRPr lang="en-US" dirty="0"/>
          </a:p>
        </p:txBody>
      </p:sp>
      <p:sp>
        <p:nvSpPr>
          <p:cNvPr id="2" name="Title 1"/>
          <p:cNvSpPr>
            <a:spLocks noGrp="1"/>
          </p:cNvSpPr>
          <p:nvPr>
            <p:ph type="title"/>
          </p:nvPr>
        </p:nvSpPr>
        <p:spPr/>
        <p:txBody>
          <a:bodyPr/>
          <a:lstStyle/>
          <a:p>
            <a:r>
              <a:rPr lang="en-US" dirty="0" smtClean="0"/>
              <a:t>Sample USPTO App in Cloud Foundry</a:t>
            </a:r>
            <a:endParaRPr lang="en-US" dirty="0"/>
          </a:p>
        </p:txBody>
      </p:sp>
      <p:sp>
        <p:nvSpPr>
          <p:cNvPr id="4" name="Rounded Rectangle 3"/>
          <p:cNvSpPr/>
          <p:nvPr/>
        </p:nvSpPr>
        <p:spPr>
          <a:xfrm>
            <a:off x="1654966" y="1949656"/>
            <a:ext cx="3515196" cy="955352"/>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err="1" smtClean="0"/>
              <a:t>Data.gov</a:t>
            </a:r>
            <a:r>
              <a:rPr lang="en-US" dirty="0" smtClean="0"/>
              <a:t> Crawler</a:t>
            </a:r>
            <a:endParaRPr lang="en-US" dirty="0"/>
          </a:p>
        </p:txBody>
      </p:sp>
      <p:sp>
        <p:nvSpPr>
          <p:cNvPr id="7" name="Rounded Rectangle 6"/>
          <p:cNvSpPr/>
          <p:nvPr/>
        </p:nvSpPr>
        <p:spPr>
          <a:xfrm>
            <a:off x="1898719" y="2462723"/>
            <a:ext cx="2488861" cy="316528"/>
          </a:xfrm>
          <a:prstGeom prst="roundRect">
            <a:avLst/>
          </a:prstGeom>
          <a:pattFill prst="pct50">
            <a:fgClr>
              <a:schemeClr val="accent2"/>
            </a:fgClr>
            <a:bgClr>
              <a:prstClr val="white"/>
            </a:bgClr>
          </a:patt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D0D0D"/>
                </a:solidFill>
              </a:rPr>
              <a:t>Java Spring Worker Code</a:t>
            </a:r>
            <a:endParaRPr lang="en-US" sz="1400" dirty="0">
              <a:solidFill>
                <a:srgbClr val="0D0D0D"/>
              </a:solidFill>
            </a:endParaRPr>
          </a:p>
        </p:txBody>
      </p:sp>
      <p:sp>
        <p:nvSpPr>
          <p:cNvPr id="12" name="Rounded Rectangle 11"/>
          <p:cNvSpPr/>
          <p:nvPr/>
        </p:nvSpPr>
        <p:spPr>
          <a:xfrm>
            <a:off x="1654965" y="3058900"/>
            <a:ext cx="3515196" cy="981506"/>
          </a:xfrm>
          <a:prstGeom prst="roundRect">
            <a:avLst/>
          </a:prstGeom>
          <a:solidFill>
            <a:schemeClr val="accent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t>Patent Search App</a:t>
            </a:r>
            <a:endParaRPr lang="en-US" dirty="0"/>
          </a:p>
        </p:txBody>
      </p:sp>
      <p:sp>
        <p:nvSpPr>
          <p:cNvPr id="13" name="Rounded Rectangle 12"/>
          <p:cNvSpPr/>
          <p:nvPr/>
        </p:nvSpPr>
        <p:spPr>
          <a:xfrm>
            <a:off x="1898720" y="3476031"/>
            <a:ext cx="2488860" cy="356812"/>
          </a:xfrm>
          <a:prstGeom prst="roundRect">
            <a:avLst/>
          </a:prstGeom>
          <a:pattFill prst="pct50">
            <a:fgClr>
              <a:schemeClr val="accent2"/>
            </a:fgClr>
            <a:bgClr>
              <a:prstClr val="white"/>
            </a:bgClr>
          </a:patt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0D0D0D"/>
                </a:solidFill>
              </a:rPr>
              <a:t>Java Spring App Code</a:t>
            </a:r>
            <a:endParaRPr lang="en-US" sz="1400" dirty="0">
              <a:solidFill>
                <a:srgbClr val="0D0D0D"/>
              </a:solidFill>
            </a:endParaRPr>
          </a:p>
        </p:txBody>
      </p:sp>
      <p:sp>
        <p:nvSpPr>
          <p:cNvPr id="9" name="Can 8"/>
          <p:cNvSpPr/>
          <p:nvPr/>
        </p:nvSpPr>
        <p:spPr>
          <a:xfrm>
            <a:off x="5737775" y="2052269"/>
            <a:ext cx="943005" cy="1895526"/>
          </a:xfrm>
          <a:prstGeom prst="can">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Patent Data Service</a:t>
            </a:r>
            <a:endParaRPr lang="en-US" dirty="0"/>
          </a:p>
        </p:txBody>
      </p:sp>
      <p:sp>
        <p:nvSpPr>
          <p:cNvPr id="14" name="Right Arrow 13"/>
          <p:cNvSpPr/>
          <p:nvPr/>
        </p:nvSpPr>
        <p:spPr>
          <a:xfrm>
            <a:off x="4706245" y="2340100"/>
            <a:ext cx="978408" cy="484632"/>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0800000">
            <a:off x="4617720" y="3373418"/>
            <a:ext cx="1017647" cy="442028"/>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9693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064" y="1836106"/>
            <a:ext cx="8376645" cy="769441"/>
          </a:xfrm>
          <a:prstGeom prst="rect">
            <a:avLst/>
          </a:prstGeom>
        </p:spPr>
        <p:txBody>
          <a:bodyPr wrap="square">
            <a:spAutoFit/>
          </a:bodyPr>
          <a:lstStyle/>
          <a:p>
            <a:pPr algn="ctr"/>
            <a:r>
              <a:rPr lang="en-US" sz="4400" dirty="0" smtClean="0"/>
              <a:t>HA </a:t>
            </a:r>
            <a:r>
              <a:rPr lang="en-US" sz="4400" dirty="0"/>
              <a:t>and Self-Recovery</a:t>
            </a:r>
          </a:p>
        </p:txBody>
      </p:sp>
    </p:spTree>
    <p:extLst>
      <p:ext uri="{BB962C8B-B14F-4D97-AF65-F5344CB8AC3E}">
        <p14:creationId xmlns:p14="http://schemas.microsoft.com/office/powerpoint/2010/main" val="14304183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2914" y="1836106"/>
            <a:ext cx="8376645" cy="769441"/>
          </a:xfrm>
          <a:prstGeom prst="rect">
            <a:avLst/>
          </a:prstGeom>
        </p:spPr>
        <p:txBody>
          <a:bodyPr wrap="square">
            <a:spAutoFit/>
          </a:bodyPr>
          <a:lstStyle/>
          <a:p>
            <a:pPr algn="ctr"/>
            <a:r>
              <a:rPr lang="en-US" sz="4400" dirty="0" smtClean="0"/>
              <a:t>Use Case: DevOps</a:t>
            </a:r>
            <a:endParaRPr lang="en-US" sz="4400" dirty="0"/>
          </a:p>
        </p:txBody>
      </p:sp>
    </p:spTree>
    <p:extLst>
      <p:ext uri="{BB962C8B-B14F-4D97-AF65-F5344CB8AC3E}">
        <p14:creationId xmlns:p14="http://schemas.microsoft.com/office/powerpoint/2010/main" val="37508683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flipH="1">
            <a:off x="4282696" y="1323224"/>
            <a:ext cx="31570" cy="3178227"/>
          </a:xfrm>
          <a:prstGeom prst="line">
            <a:avLst/>
          </a:prstGeom>
          <a:ln w="12700" cmpd="sng">
            <a:gradFill flip="none" rotWithShape="1">
              <a:gsLst>
                <a:gs pos="0">
                  <a:schemeClr val="bg2"/>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0" name="Text Placeholder 59"/>
          <p:cNvSpPr>
            <a:spLocks noGrp="1"/>
          </p:cNvSpPr>
          <p:nvPr>
            <p:ph type="body" idx="1"/>
          </p:nvPr>
        </p:nvSpPr>
        <p:spPr/>
        <p:txBody>
          <a:bodyPr/>
          <a:lstStyle/>
          <a:p>
            <a:r>
              <a:rPr lang="en-US" sz="1800" i="1" dirty="0" smtClean="0"/>
              <a:t>It’s about getting things done, not “</a:t>
            </a:r>
            <a:r>
              <a:rPr lang="en-US" sz="1800" b="1" i="1" dirty="0" smtClean="0"/>
              <a:t>where</a:t>
            </a:r>
            <a:r>
              <a:rPr lang="en-US" sz="1800" i="1" dirty="0" smtClean="0"/>
              <a:t>” it’s done.</a:t>
            </a:r>
            <a:endParaRPr lang="en-US" sz="1800" i="1" dirty="0"/>
          </a:p>
        </p:txBody>
      </p:sp>
      <p:sp>
        <p:nvSpPr>
          <p:cNvPr id="2" name="Title 1"/>
          <p:cNvSpPr>
            <a:spLocks noGrp="1"/>
          </p:cNvSpPr>
          <p:nvPr>
            <p:ph type="title"/>
          </p:nvPr>
        </p:nvSpPr>
        <p:spPr/>
        <p:txBody>
          <a:bodyPr/>
          <a:lstStyle/>
          <a:p>
            <a:r>
              <a:rPr lang="en-US" dirty="0" smtClean="0"/>
              <a:t>Multi-</a:t>
            </a:r>
            <a:r>
              <a:rPr lang="en-US" smtClean="0"/>
              <a:t>Cloud DevOps</a:t>
            </a:r>
            <a:endParaRPr lang="en-US" dirty="0"/>
          </a:p>
        </p:txBody>
      </p:sp>
      <p:pic>
        <p:nvPicPr>
          <p:cNvPr id="31" name="Picture 30"/>
          <p:cNvPicPr>
            <a:picLocks noChangeAspect="1"/>
          </p:cNvPicPr>
          <p:nvPr/>
        </p:nvPicPr>
        <p:blipFill>
          <a:blip r:embed="rId3"/>
          <a:stretch>
            <a:fillRect/>
          </a:stretch>
        </p:blipFill>
        <p:spPr>
          <a:xfrm>
            <a:off x="5343133" y="1579333"/>
            <a:ext cx="1515302" cy="757651"/>
          </a:xfrm>
          <a:prstGeom prst="rect">
            <a:avLst/>
          </a:prstGeom>
        </p:spPr>
      </p:pic>
      <p:pic>
        <p:nvPicPr>
          <p:cNvPr id="28" name="Picture 27"/>
          <p:cNvPicPr>
            <a:picLocks noChangeAspect="1"/>
          </p:cNvPicPr>
          <p:nvPr/>
        </p:nvPicPr>
        <p:blipFill>
          <a:blip r:embed="rId4" cstate="print"/>
          <a:stretch>
            <a:fillRect/>
          </a:stretch>
        </p:blipFill>
        <p:spPr>
          <a:xfrm>
            <a:off x="5279320" y="3576166"/>
            <a:ext cx="1554728" cy="393957"/>
          </a:xfrm>
          <a:prstGeom prst="rect">
            <a:avLst/>
          </a:prstGeom>
          <a:noFill/>
          <a:ln>
            <a:noFill/>
          </a:ln>
        </p:spPr>
      </p:pic>
      <p:cxnSp>
        <p:nvCxnSpPr>
          <p:cNvPr id="32" name="Straight Connector 31"/>
          <p:cNvCxnSpPr/>
          <p:nvPr/>
        </p:nvCxnSpPr>
        <p:spPr>
          <a:xfrm flipV="1">
            <a:off x="4866839" y="2721147"/>
            <a:ext cx="3724839" cy="21342"/>
          </a:xfrm>
          <a:prstGeom prst="line">
            <a:avLst/>
          </a:prstGeom>
          <a:ln w="12700" cmpd="sng">
            <a:gradFill flip="none" rotWithShape="1">
              <a:gsLst>
                <a:gs pos="0">
                  <a:schemeClr val="bg2"/>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749187" y="1638611"/>
            <a:ext cx="1838965" cy="830997"/>
          </a:xfrm>
          <a:prstGeom prst="rect">
            <a:avLst/>
          </a:prstGeom>
        </p:spPr>
        <p:txBody>
          <a:bodyPr wrap="none">
            <a:spAutoFit/>
          </a:bodyPr>
          <a:lstStyle/>
          <a:p>
            <a:pPr marL="285750" indent="-285750">
              <a:buFont typeface="Arial"/>
              <a:buChar char="•"/>
            </a:pPr>
            <a:r>
              <a:rPr lang="en-US" sz="1200" dirty="0" err="1" smtClean="0">
                <a:solidFill>
                  <a:srgbClr val="00685D"/>
                </a:solidFill>
                <a:latin typeface="Calibri"/>
              </a:rPr>
              <a:t>Xen</a:t>
            </a:r>
            <a:r>
              <a:rPr lang="en-US" sz="1200" dirty="0" smtClean="0">
                <a:solidFill>
                  <a:srgbClr val="00685D"/>
                </a:solidFill>
                <a:latin typeface="Calibri"/>
              </a:rPr>
              <a:t> Hypervisor</a:t>
            </a:r>
          </a:p>
          <a:p>
            <a:pPr marL="285750" indent="-285750">
              <a:buFont typeface="Arial"/>
              <a:buChar char="•"/>
            </a:pPr>
            <a:r>
              <a:rPr lang="en-US" sz="1200" dirty="0" smtClean="0">
                <a:solidFill>
                  <a:srgbClr val="00685D"/>
                </a:solidFill>
                <a:latin typeface="Calibri"/>
              </a:rPr>
              <a:t>Public Cloud</a:t>
            </a:r>
          </a:p>
          <a:p>
            <a:pPr marL="285750" indent="-285750">
              <a:buFont typeface="Arial"/>
              <a:buChar char="•"/>
            </a:pPr>
            <a:r>
              <a:rPr lang="en-US" sz="1200" dirty="0" smtClean="0">
                <a:solidFill>
                  <a:srgbClr val="00685D"/>
                </a:solidFill>
                <a:latin typeface="Calibri"/>
              </a:rPr>
              <a:t>Multiple Iterations</a:t>
            </a:r>
          </a:p>
          <a:p>
            <a:pPr marL="285750" indent="-285750">
              <a:buFont typeface="Arial"/>
              <a:buChar char="•"/>
            </a:pPr>
            <a:r>
              <a:rPr lang="en-US" sz="1200" dirty="0" smtClean="0">
                <a:solidFill>
                  <a:srgbClr val="00685D"/>
                </a:solidFill>
                <a:latin typeface="Calibri"/>
              </a:rPr>
              <a:t>Testing (QA, UAT, </a:t>
            </a:r>
            <a:r>
              <a:rPr lang="en-US" sz="1200" dirty="0" err="1" smtClean="0">
                <a:solidFill>
                  <a:srgbClr val="00685D"/>
                </a:solidFill>
                <a:latin typeface="Calibri"/>
              </a:rPr>
              <a:t>etc</a:t>
            </a:r>
            <a:r>
              <a:rPr lang="en-US" sz="1200" dirty="0" smtClean="0">
                <a:solidFill>
                  <a:srgbClr val="00685D"/>
                </a:solidFill>
                <a:latin typeface="Calibri"/>
              </a:rPr>
              <a:t>)</a:t>
            </a:r>
            <a:endParaRPr lang="en-US" sz="1200" dirty="0">
              <a:solidFill>
                <a:srgbClr val="00685D"/>
              </a:solidFill>
            </a:endParaRPr>
          </a:p>
        </p:txBody>
      </p:sp>
      <p:sp>
        <p:nvSpPr>
          <p:cNvPr id="36" name="Rectangle 35"/>
          <p:cNvSpPr/>
          <p:nvPr/>
        </p:nvSpPr>
        <p:spPr>
          <a:xfrm>
            <a:off x="6752077" y="3297225"/>
            <a:ext cx="1851789" cy="830997"/>
          </a:xfrm>
          <a:prstGeom prst="rect">
            <a:avLst/>
          </a:prstGeom>
        </p:spPr>
        <p:txBody>
          <a:bodyPr wrap="none">
            <a:spAutoFit/>
          </a:bodyPr>
          <a:lstStyle/>
          <a:p>
            <a:pPr marL="285750" indent="-285750">
              <a:buFont typeface="Arial"/>
              <a:buChar char="•"/>
            </a:pPr>
            <a:r>
              <a:rPr lang="en-US" sz="1200" dirty="0" err="1" smtClean="0">
                <a:solidFill>
                  <a:srgbClr val="00685D"/>
                </a:solidFill>
                <a:latin typeface="Calibri"/>
              </a:rPr>
              <a:t>ESXi</a:t>
            </a:r>
            <a:endParaRPr lang="en-US" sz="1200" dirty="0" smtClean="0">
              <a:solidFill>
                <a:srgbClr val="00685D"/>
              </a:solidFill>
              <a:latin typeface="Calibri"/>
            </a:endParaRPr>
          </a:p>
          <a:p>
            <a:pPr marL="285750" indent="-285750">
              <a:buFont typeface="Arial"/>
              <a:buChar char="•"/>
            </a:pPr>
            <a:r>
              <a:rPr lang="en-US" sz="1200" dirty="0" smtClean="0">
                <a:solidFill>
                  <a:srgbClr val="00685D"/>
                </a:solidFill>
                <a:latin typeface="Calibri"/>
              </a:rPr>
              <a:t>Private Cloud</a:t>
            </a:r>
          </a:p>
          <a:p>
            <a:pPr marL="285750" indent="-285750">
              <a:buFont typeface="Arial"/>
              <a:buChar char="•"/>
            </a:pPr>
            <a:r>
              <a:rPr lang="en-US" sz="1200" dirty="0" smtClean="0">
                <a:solidFill>
                  <a:srgbClr val="00685D"/>
                </a:solidFill>
                <a:latin typeface="Calibri"/>
              </a:rPr>
              <a:t>Enterprise Monitoring</a:t>
            </a:r>
          </a:p>
          <a:p>
            <a:pPr marL="285750" indent="-285750">
              <a:buFont typeface="Arial"/>
              <a:buChar char="•"/>
            </a:pPr>
            <a:r>
              <a:rPr lang="en-US" sz="1200" dirty="0" err="1" smtClean="0">
                <a:solidFill>
                  <a:srgbClr val="00685D"/>
                </a:solidFill>
                <a:latin typeface="Calibri"/>
              </a:rPr>
              <a:t>vSphere</a:t>
            </a:r>
            <a:r>
              <a:rPr lang="en-US" sz="1200" dirty="0" smtClean="0">
                <a:solidFill>
                  <a:srgbClr val="00685D"/>
                </a:solidFill>
                <a:latin typeface="Calibri"/>
              </a:rPr>
              <a:t> Integration</a:t>
            </a:r>
            <a:endParaRPr lang="en-US" sz="1200" dirty="0">
              <a:solidFill>
                <a:srgbClr val="00685D"/>
              </a:solidFill>
            </a:endParaRPr>
          </a:p>
        </p:txBody>
      </p:sp>
      <p:sp>
        <p:nvSpPr>
          <p:cNvPr id="26" name="TextBox 25"/>
          <p:cNvSpPr txBox="1"/>
          <p:nvPr/>
        </p:nvSpPr>
        <p:spPr>
          <a:xfrm>
            <a:off x="5343524" y="1120472"/>
            <a:ext cx="2454518" cy="369332"/>
          </a:xfrm>
          <a:prstGeom prst="rect">
            <a:avLst/>
          </a:prstGeom>
          <a:noFill/>
        </p:spPr>
        <p:txBody>
          <a:bodyPr wrap="none" rtlCol="0">
            <a:spAutoFit/>
          </a:bodyPr>
          <a:lstStyle/>
          <a:p>
            <a:pPr algn="ctr"/>
            <a:r>
              <a:rPr lang="en-US" b="1" u="sng" dirty="0" smtClean="0">
                <a:solidFill>
                  <a:srgbClr val="00685D"/>
                </a:solidFill>
                <a:latin typeface="Calibri"/>
              </a:rPr>
              <a:t>Development &amp; Testing</a:t>
            </a:r>
            <a:endParaRPr lang="en-US" u="sng" dirty="0" smtClean="0">
              <a:solidFill>
                <a:schemeClr val="bg2"/>
              </a:solidFill>
            </a:endParaRPr>
          </a:p>
        </p:txBody>
      </p:sp>
      <p:sp>
        <p:nvSpPr>
          <p:cNvPr id="38" name="TextBox 37"/>
          <p:cNvSpPr txBox="1"/>
          <p:nvPr/>
        </p:nvSpPr>
        <p:spPr>
          <a:xfrm>
            <a:off x="5910518" y="2937573"/>
            <a:ext cx="1241107" cy="369332"/>
          </a:xfrm>
          <a:prstGeom prst="rect">
            <a:avLst/>
          </a:prstGeom>
          <a:noFill/>
        </p:spPr>
        <p:txBody>
          <a:bodyPr wrap="none" rtlCol="0">
            <a:spAutoFit/>
          </a:bodyPr>
          <a:lstStyle/>
          <a:p>
            <a:pPr algn="ctr"/>
            <a:r>
              <a:rPr lang="en-US" b="1" u="sng" dirty="0" smtClean="0">
                <a:solidFill>
                  <a:srgbClr val="00685D"/>
                </a:solidFill>
                <a:latin typeface="Calibri"/>
              </a:rPr>
              <a:t>Production</a:t>
            </a:r>
            <a:endParaRPr lang="en-US" u="sng" dirty="0" smtClean="0">
              <a:solidFill>
                <a:schemeClr val="bg2"/>
              </a:solidFill>
            </a:endParaRPr>
          </a:p>
        </p:txBody>
      </p:sp>
      <p:pic>
        <p:nvPicPr>
          <p:cNvPr id="34" name="Picture 33" descr="10-New-Useful-Web-Apps-For-October-2011.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4634" y="2309045"/>
            <a:ext cx="1249533" cy="937150"/>
          </a:xfrm>
          <a:prstGeom prst="rect">
            <a:avLst/>
          </a:prstGeom>
        </p:spPr>
      </p:pic>
      <p:pic>
        <p:nvPicPr>
          <p:cNvPr id="37" name="Picture 36" descr="ima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585" y="2083446"/>
            <a:ext cx="1511214" cy="1282054"/>
          </a:xfrm>
          <a:prstGeom prst="rect">
            <a:avLst/>
          </a:prstGeom>
        </p:spPr>
      </p:pic>
      <p:pic>
        <p:nvPicPr>
          <p:cNvPr id="40" name="Picture 39" descr="images.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95637" y="2129428"/>
            <a:ext cx="1502739" cy="488200"/>
          </a:xfrm>
          <a:prstGeom prst="rect">
            <a:avLst/>
          </a:prstGeom>
        </p:spPr>
      </p:pic>
      <p:pic>
        <p:nvPicPr>
          <p:cNvPr id="41" name="Picture 40" descr="img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64810" y="3645337"/>
            <a:ext cx="1476079" cy="489497"/>
          </a:xfrm>
          <a:prstGeom prst="rect">
            <a:avLst/>
          </a:prstGeom>
        </p:spPr>
      </p:pic>
      <p:pic>
        <p:nvPicPr>
          <p:cNvPr id="42" name="Picture 41" descr="images.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2278" y="2685252"/>
            <a:ext cx="1385247" cy="714824"/>
          </a:xfrm>
          <a:prstGeom prst="rect">
            <a:avLst/>
          </a:prstGeom>
        </p:spPr>
      </p:pic>
      <p:pic>
        <p:nvPicPr>
          <p:cNvPr id="43" name="Picture 42" descr="url.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3941" y="1436049"/>
            <a:ext cx="1299187" cy="625310"/>
          </a:xfrm>
          <a:prstGeom prst="rect">
            <a:avLst/>
          </a:prstGeom>
        </p:spPr>
      </p:pic>
      <p:sp>
        <p:nvSpPr>
          <p:cNvPr id="20" name="Left Brace 19"/>
          <p:cNvSpPr/>
          <p:nvPr/>
        </p:nvSpPr>
        <p:spPr>
          <a:xfrm>
            <a:off x="1773766" y="1439332"/>
            <a:ext cx="385234" cy="2878667"/>
          </a:xfrm>
          <a:prstGeom prst="leftBrace">
            <a:avLst>
              <a:gd name="adj1" fmla="val 34765"/>
              <a:gd name="adj2" fmla="val 50000"/>
            </a:avLst>
          </a:prstGeom>
          <a:ln/>
        </p:spPr>
        <p:style>
          <a:lnRef idx="2">
            <a:schemeClr val="dk1"/>
          </a:lnRef>
          <a:fillRef idx="0">
            <a:schemeClr val="dk1"/>
          </a:fillRef>
          <a:effectRef idx="1">
            <a:schemeClr val="dk1"/>
          </a:effectRef>
          <a:fontRef idx="minor">
            <a:schemeClr val="tx1"/>
          </a:fontRef>
        </p:style>
        <p:txBody>
          <a:bodyPr/>
          <a:lstStyle/>
          <a:p>
            <a:endParaRPr lang="en-US"/>
          </a:p>
        </p:txBody>
      </p:sp>
      <p:sp>
        <p:nvSpPr>
          <p:cNvPr id="22" name="Right Arrow 21"/>
          <p:cNvSpPr/>
          <p:nvPr/>
        </p:nvSpPr>
        <p:spPr>
          <a:xfrm rot="19950668">
            <a:off x="4933742" y="2088127"/>
            <a:ext cx="525448" cy="432646"/>
          </a:xfrm>
          <a:prstGeom prst="rightArrow">
            <a:avLst>
              <a:gd name="adj1" fmla="val 51904"/>
              <a:gd name="adj2" fmla="val 50798"/>
            </a:avLst>
          </a:prstGeom>
          <a:solidFill>
            <a:schemeClr val="accent1">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effectLst>
                <a:reflection blurRad="6350" stA="55000" endA="300" endPos="45500" dir="5400000" sy="-100000" algn="bl" rotWithShape="0"/>
              </a:effectLst>
            </a:endParaRPr>
          </a:p>
        </p:txBody>
      </p:sp>
      <p:sp>
        <p:nvSpPr>
          <p:cNvPr id="23" name="Right Arrow 22"/>
          <p:cNvSpPr/>
          <p:nvPr/>
        </p:nvSpPr>
        <p:spPr>
          <a:xfrm rot="1921591">
            <a:off x="4874476" y="3087194"/>
            <a:ext cx="525448" cy="432646"/>
          </a:xfrm>
          <a:prstGeom prst="rightArrow">
            <a:avLst>
              <a:gd name="adj1" fmla="val 51904"/>
              <a:gd name="adj2" fmla="val 50798"/>
            </a:avLst>
          </a:prstGeom>
          <a:solidFill>
            <a:schemeClr val="accent1">
              <a:alpha val="79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effectLst>
                <a:reflection blurRad="6350" stA="55000" endA="300" endPos="45500" dir="5400000" sy="-100000" algn="bl" rotWithShape="0"/>
              </a:effectLst>
            </a:endParaRPr>
          </a:p>
        </p:txBody>
      </p:sp>
    </p:spTree>
    <p:extLst>
      <p:ext uri="{BB962C8B-B14F-4D97-AF65-F5344CB8AC3E}">
        <p14:creationId xmlns:p14="http://schemas.microsoft.com/office/powerpoint/2010/main" val="32690158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Pivotal CF</a:t>
            </a:r>
            <a:endParaRPr lang="en-US" dirty="0"/>
          </a:p>
        </p:txBody>
      </p:sp>
      <p:sp>
        <p:nvSpPr>
          <p:cNvPr id="5" name="Content Placeholder 4"/>
          <p:cNvSpPr>
            <a:spLocks noGrp="1"/>
          </p:cNvSpPr>
          <p:nvPr>
            <p:ph sz="quarter" idx="10"/>
          </p:nvPr>
        </p:nvSpPr>
        <p:spPr>
          <a:xfrm>
            <a:off x="355273" y="922065"/>
            <a:ext cx="8410575" cy="3715030"/>
          </a:xfrm>
        </p:spPr>
        <p:txBody>
          <a:bodyPr/>
          <a:lstStyle/>
          <a:p>
            <a:r>
              <a:rPr lang="en-US" sz="2800" dirty="0" smtClean="0"/>
              <a:t>Operations Manager &amp; Web Console</a:t>
            </a:r>
          </a:p>
          <a:p>
            <a:r>
              <a:rPr lang="en-US" sz="2800" dirty="0" smtClean="0"/>
              <a:t>Ease of Deployment:  </a:t>
            </a:r>
            <a:r>
              <a:rPr lang="en-US" sz="2800" b="1" dirty="0" err="1" smtClean="0">
                <a:latin typeface="Courier New"/>
                <a:cs typeface="Courier New"/>
              </a:rPr>
              <a:t>cf</a:t>
            </a:r>
            <a:r>
              <a:rPr lang="en-US" sz="2800" b="1" dirty="0" smtClean="0">
                <a:latin typeface="Courier New"/>
                <a:cs typeface="Courier New"/>
              </a:rPr>
              <a:t> push</a:t>
            </a:r>
          </a:p>
          <a:p>
            <a:r>
              <a:rPr lang="en-US" sz="2800" dirty="0" smtClean="0"/>
              <a:t>Ease of Scalability:   </a:t>
            </a:r>
            <a:r>
              <a:rPr lang="en-US" sz="2800" b="1" dirty="0" err="1" smtClean="0">
                <a:latin typeface="Courier New"/>
                <a:cs typeface="Courier New"/>
              </a:rPr>
              <a:t>cf</a:t>
            </a:r>
            <a:r>
              <a:rPr lang="en-US" sz="2800" b="1" dirty="0" smtClean="0">
                <a:latin typeface="Courier New"/>
                <a:cs typeface="Courier New"/>
              </a:rPr>
              <a:t> scale</a:t>
            </a:r>
          </a:p>
          <a:p>
            <a:r>
              <a:rPr lang="en-US" sz="2800" dirty="0" smtClean="0"/>
              <a:t>Service Binding:   </a:t>
            </a:r>
            <a:r>
              <a:rPr lang="en-US" sz="2800" b="1" dirty="0" err="1">
                <a:latin typeface="Courier New"/>
                <a:cs typeface="Courier New"/>
              </a:rPr>
              <a:t>cf</a:t>
            </a:r>
            <a:r>
              <a:rPr lang="en-US" sz="2800" b="1" dirty="0">
                <a:latin typeface="Courier New"/>
                <a:cs typeface="Courier New"/>
              </a:rPr>
              <a:t> </a:t>
            </a:r>
            <a:r>
              <a:rPr lang="en-US" sz="2800" b="1" dirty="0" smtClean="0">
                <a:latin typeface="Courier New"/>
                <a:cs typeface="Courier New"/>
              </a:rPr>
              <a:t>bind</a:t>
            </a:r>
            <a:r>
              <a:rPr lang="en-US" sz="2800" b="1" smtClean="0">
                <a:latin typeface="Courier New"/>
                <a:cs typeface="Courier New"/>
              </a:rPr>
              <a:t>-service</a:t>
            </a:r>
            <a:endParaRPr lang="en-US" sz="2800" b="1" dirty="0">
              <a:latin typeface="Courier New"/>
              <a:cs typeface="Courier New"/>
            </a:endParaRPr>
          </a:p>
          <a:p>
            <a:r>
              <a:rPr lang="en-US" sz="2800" dirty="0"/>
              <a:t>High Availability and Self-</a:t>
            </a:r>
            <a:r>
              <a:rPr lang="en-US" sz="2800" dirty="0" smtClean="0"/>
              <a:t>Recovery</a:t>
            </a:r>
          </a:p>
          <a:p>
            <a:r>
              <a:rPr lang="en-US" sz="2800" dirty="0" smtClean="0"/>
              <a:t>Use Case: DevOps</a:t>
            </a:r>
          </a:p>
          <a:p>
            <a:endParaRPr lang="en-US" dirty="0" smtClean="0"/>
          </a:p>
          <a:p>
            <a:endParaRPr lang="en-US" sz="1800" dirty="0" smtClean="0"/>
          </a:p>
          <a:p>
            <a:endParaRPr lang="en-US" sz="1800" dirty="0" smtClean="0"/>
          </a:p>
          <a:p>
            <a:endParaRPr lang="en-US" sz="1800" dirty="0"/>
          </a:p>
        </p:txBody>
      </p:sp>
      <p:pic>
        <p:nvPicPr>
          <p:cNvPr id="4" name="Picture 3" descr="icon_cf_green@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377" y="3618107"/>
            <a:ext cx="901902" cy="901902"/>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572056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0"/>
          <p:cNvSpPr txBox="1">
            <a:spLocks/>
          </p:cNvSpPr>
          <p:nvPr/>
        </p:nvSpPr>
        <p:spPr bwMode="gray">
          <a:xfrm>
            <a:off x="0" y="2059102"/>
            <a:ext cx="9144000" cy="738664"/>
          </a:xfrm>
          <a:prstGeom prst="rect">
            <a:avLst/>
          </a:prstGeom>
          <a:noFill/>
        </p:spPr>
        <p:txBody>
          <a:bodyPr vert="horz" wrap="square" lIns="0" tIns="0" rIns="0" bIns="0" rtlCol="0">
            <a:spAutoFit/>
          </a:bodyPr>
          <a:lstStyle/>
          <a:p>
            <a:pPr marL="228600" marR="0" lvl="0" indent="-228600" algn="ctr" defTabSz="914400" rtl="0" eaLnBrk="1" fontAlgn="auto" latinLnBrk="0" hangingPunct="1">
              <a:lnSpc>
                <a:spcPct val="100000"/>
              </a:lnSpc>
              <a:spcBef>
                <a:spcPts val="0"/>
              </a:spcBef>
              <a:spcAft>
                <a:spcPts val="0"/>
              </a:spcAft>
              <a:buClr>
                <a:srgbClr val="2C95DD"/>
              </a:buClr>
              <a:buSzTx/>
              <a:buFont typeface="Arial" pitchFamily="34" charset="0"/>
              <a:buNone/>
              <a:tabLst/>
              <a:defRPr/>
            </a:pPr>
            <a:r>
              <a:rPr kumimoji="0" lang="en-US" sz="4800" b="0" i="0" u="none" strike="noStrike" kern="1200" cap="none" spc="0" normalizeH="0" baseline="0" noProof="0" dirty="0" smtClean="0">
                <a:ln>
                  <a:noFill/>
                </a:ln>
                <a:solidFill>
                  <a:schemeClr val="tx2"/>
                </a:solidFill>
                <a:effectLst/>
                <a:uLnTx/>
                <a:uFillTx/>
                <a:latin typeface="Arial"/>
                <a:ea typeface="+mn-ea"/>
                <a:cs typeface="Arial"/>
              </a:rPr>
              <a:t>Questions</a:t>
            </a:r>
            <a:endParaRPr kumimoji="0" lang="en-US" sz="4800" b="0" i="0" u="none" strike="noStrike" kern="1200" cap="none" spc="0" normalizeH="0" baseline="0" noProof="0" dirty="0">
              <a:ln>
                <a:noFill/>
              </a:ln>
              <a:solidFill>
                <a:schemeClr val="tx2"/>
              </a:solidFill>
              <a:effectLst/>
              <a:uLnTx/>
              <a:uFillTx/>
              <a:latin typeface="Arial"/>
              <a:ea typeface="+mn-ea"/>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0"/>
          <p:cNvSpPr txBox="1">
            <a:spLocks/>
          </p:cNvSpPr>
          <p:nvPr/>
        </p:nvSpPr>
        <p:spPr bwMode="gray">
          <a:xfrm>
            <a:off x="0" y="2059102"/>
            <a:ext cx="9144000" cy="738664"/>
          </a:xfrm>
          <a:prstGeom prst="rect">
            <a:avLst/>
          </a:prstGeom>
          <a:noFill/>
        </p:spPr>
        <p:txBody>
          <a:bodyPr vert="horz" wrap="square" lIns="0" tIns="0" rIns="0" bIns="0" rtlCol="0">
            <a:spAutoFit/>
          </a:bodyPr>
          <a:lstStyle/>
          <a:p>
            <a:pPr marL="228600" marR="0" lvl="0" indent="-228600" algn="ctr" defTabSz="914400" rtl="0" eaLnBrk="1" fontAlgn="auto" latinLnBrk="0" hangingPunct="1">
              <a:lnSpc>
                <a:spcPct val="100000"/>
              </a:lnSpc>
              <a:spcBef>
                <a:spcPts val="0"/>
              </a:spcBef>
              <a:spcAft>
                <a:spcPts val="0"/>
              </a:spcAft>
              <a:buClr>
                <a:srgbClr val="2C95DD"/>
              </a:buClr>
              <a:buSzTx/>
              <a:buFont typeface="Arial" pitchFamily="34" charset="0"/>
              <a:buNone/>
              <a:tabLst/>
              <a:defRPr/>
            </a:pPr>
            <a:r>
              <a:rPr kumimoji="0" lang="en-US" sz="4800" b="0" i="0" u="none" strike="noStrike" kern="1200" cap="none" spc="0" normalizeH="0" baseline="0" noProof="0" dirty="0" smtClean="0">
                <a:ln>
                  <a:noFill/>
                </a:ln>
                <a:solidFill>
                  <a:schemeClr val="tx2"/>
                </a:solidFill>
                <a:effectLst/>
                <a:uLnTx/>
                <a:uFillTx/>
                <a:latin typeface="Arial"/>
                <a:ea typeface="+mn-ea"/>
                <a:cs typeface="Arial"/>
              </a:rPr>
              <a:t>Questions</a:t>
            </a:r>
            <a:endParaRPr kumimoji="0" lang="en-US" sz="4800" b="0" i="0" u="none" strike="noStrike" kern="1200" cap="none" spc="0" normalizeH="0" baseline="0" noProof="0" dirty="0">
              <a:ln>
                <a:noFill/>
              </a:ln>
              <a:solidFill>
                <a:schemeClr val="tx2"/>
              </a:solidFill>
              <a:effectLst/>
              <a:uLnTx/>
              <a:uFillTx/>
              <a:latin typeface="Arial"/>
              <a:ea typeface="+mn-ea"/>
              <a:cs typeface="Arial"/>
            </a:endParaRPr>
          </a:p>
        </p:txBody>
      </p:sp>
    </p:spTree>
    <p:extLst>
      <p:ext uri="{BB962C8B-B14F-4D97-AF65-F5344CB8AC3E}">
        <p14:creationId xmlns:p14="http://schemas.microsoft.com/office/powerpoint/2010/main" val="15858059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cs typeface="Arial" charset="0"/>
              </a:rPr>
              <a:t>Pivotal CF: Enterprise Grade SW Delivery</a:t>
            </a:r>
            <a:endParaRPr lang="en-US" dirty="0"/>
          </a:p>
        </p:txBody>
      </p:sp>
      <p:sp>
        <p:nvSpPr>
          <p:cNvPr id="3" name="Rectangle 2"/>
          <p:cNvSpPr/>
          <p:nvPr/>
        </p:nvSpPr>
        <p:spPr>
          <a:xfrm>
            <a:off x="1024483" y="1031785"/>
            <a:ext cx="3691463" cy="1200329"/>
          </a:xfrm>
          <a:prstGeom prst="rect">
            <a:avLst/>
          </a:prstGeom>
        </p:spPr>
        <p:txBody>
          <a:bodyPr wrap="square">
            <a:spAutoFit/>
          </a:bodyPr>
          <a:lstStyle/>
          <a:p>
            <a:r>
              <a:rPr lang="en-US" sz="1200" b="1" dirty="0">
                <a:solidFill>
                  <a:srgbClr val="F16F3B"/>
                </a:solidFill>
                <a:latin typeface="Arial"/>
              </a:rPr>
              <a:t>Simple </a:t>
            </a:r>
            <a:r>
              <a:rPr lang="en-US" sz="1200" b="1" dirty="0" smtClean="0">
                <a:solidFill>
                  <a:srgbClr val="F16F3B"/>
                </a:solidFill>
                <a:latin typeface="Arial"/>
              </a:rPr>
              <a:t>&amp; Comprehensive</a:t>
            </a:r>
            <a:r>
              <a:rPr lang="en-US" sz="1200" dirty="0" smtClean="0">
                <a:solidFill>
                  <a:srgbClr val="F16F3B"/>
                </a:solidFill>
                <a:latin typeface="Arial"/>
              </a:rPr>
              <a:t> </a:t>
            </a:r>
          </a:p>
          <a:p>
            <a:pPr marL="171450" indent="-171450">
              <a:buFont typeface="Arial"/>
              <a:buChar char="•"/>
            </a:pPr>
            <a:r>
              <a:rPr lang="en-US" sz="1200" dirty="0" smtClean="0">
                <a:solidFill>
                  <a:srgbClr val="4D4D4D">
                    <a:lumMod val="85000"/>
                    <a:lumOff val="15000"/>
                  </a:srgbClr>
                </a:solidFill>
                <a:latin typeface="Arial"/>
              </a:rPr>
              <a:t>End </a:t>
            </a:r>
            <a:r>
              <a:rPr lang="en-US" sz="1200" dirty="0">
                <a:solidFill>
                  <a:srgbClr val="4D4D4D">
                    <a:lumMod val="85000"/>
                    <a:lumOff val="15000"/>
                  </a:srgbClr>
                </a:solidFill>
                <a:latin typeface="Arial"/>
              </a:rPr>
              <a:t>to end platform to iterate quickly and build highly scalable cloud </a:t>
            </a:r>
            <a:r>
              <a:rPr lang="en-US" sz="1200" dirty="0" smtClean="0">
                <a:solidFill>
                  <a:srgbClr val="4D4D4D">
                    <a:lumMod val="85000"/>
                    <a:lumOff val="15000"/>
                  </a:srgbClr>
                </a:solidFill>
                <a:latin typeface="Arial"/>
              </a:rPr>
              <a:t>apps</a:t>
            </a:r>
          </a:p>
          <a:p>
            <a:pPr marL="171450" indent="-171450">
              <a:buFont typeface="Arial"/>
              <a:buChar char="•"/>
            </a:pPr>
            <a:r>
              <a:rPr lang="en-US" sz="1200" dirty="0" smtClean="0">
                <a:solidFill>
                  <a:srgbClr val="4D4D4D">
                    <a:lumMod val="85000"/>
                    <a:lumOff val="15000"/>
                  </a:srgbClr>
                </a:solidFill>
                <a:latin typeface="Arial"/>
              </a:rPr>
              <a:t>IT </a:t>
            </a:r>
            <a:r>
              <a:rPr lang="en-US" sz="1200" dirty="0">
                <a:solidFill>
                  <a:srgbClr val="4D4D4D">
                    <a:lumMod val="85000"/>
                    <a:lumOff val="15000"/>
                  </a:srgbClr>
                </a:solidFill>
                <a:latin typeface="Arial"/>
              </a:rPr>
              <a:t>Ops automation </a:t>
            </a:r>
            <a:r>
              <a:rPr lang="en-US" sz="1200" dirty="0" smtClean="0">
                <a:solidFill>
                  <a:srgbClr val="4D4D4D">
                    <a:lumMod val="85000"/>
                    <a:lumOff val="15000"/>
                  </a:srgbClr>
                </a:solidFill>
                <a:latin typeface="Arial"/>
              </a:rPr>
              <a:t>with no </a:t>
            </a:r>
            <a:r>
              <a:rPr lang="en-US" sz="1200" dirty="0">
                <a:solidFill>
                  <a:srgbClr val="4D4D4D">
                    <a:lumMod val="85000"/>
                    <a:lumOff val="15000"/>
                  </a:srgbClr>
                </a:solidFill>
                <a:latin typeface="Arial"/>
              </a:rPr>
              <a:t>scripts, no templates, no </a:t>
            </a:r>
            <a:r>
              <a:rPr lang="en-US" sz="1200" dirty="0" err="1">
                <a:solidFill>
                  <a:srgbClr val="4D4D4D">
                    <a:lumMod val="85000"/>
                    <a:lumOff val="15000"/>
                  </a:srgbClr>
                </a:solidFill>
                <a:latin typeface="Arial"/>
              </a:rPr>
              <a:t>config</a:t>
            </a:r>
            <a:r>
              <a:rPr lang="en-US" sz="1200" dirty="0">
                <a:solidFill>
                  <a:srgbClr val="4D4D4D">
                    <a:lumMod val="85000"/>
                    <a:lumOff val="15000"/>
                  </a:srgbClr>
                </a:solidFill>
                <a:latin typeface="Arial"/>
              </a:rPr>
              <a:t> </a:t>
            </a:r>
            <a:r>
              <a:rPr lang="en-US" sz="1200" dirty="0" smtClean="0">
                <a:solidFill>
                  <a:srgbClr val="4D4D4D">
                    <a:lumMod val="85000"/>
                    <a:lumOff val="15000"/>
                  </a:srgbClr>
                </a:solidFill>
                <a:latin typeface="Arial"/>
              </a:rPr>
              <a:t>headaches</a:t>
            </a:r>
          </a:p>
          <a:p>
            <a:pPr marL="171450" indent="-171450">
              <a:buFont typeface="Arial"/>
              <a:buChar char="•"/>
            </a:pPr>
            <a:r>
              <a:rPr lang="en-US" sz="1200" dirty="0" smtClean="0">
                <a:solidFill>
                  <a:srgbClr val="4D4D4D">
                    <a:lumMod val="85000"/>
                    <a:lumOff val="15000"/>
                  </a:srgbClr>
                </a:solidFill>
                <a:latin typeface="Arial"/>
              </a:rPr>
              <a:t>Easy </a:t>
            </a:r>
            <a:r>
              <a:rPr lang="en-US" sz="1200" dirty="0">
                <a:solidFill>
                  <a:srgbClr val="4D4D4D">
                    <a:lumMod val="85000"/>
                    <a:lumOff val="15000"/>
                  </a:srgbClr>
                </a:solidFill>
                <a:latin typeface="Arial"/>
              </a:rPr>
              <a:t>to use management dashboard</a:t>
            </a:r>
          </a:p>
        </p:txBody>
      </p:sp>
      <p:sp>
        <p:nvSpPr>
          <p:cNvPr id="7" name="Rectangle 6"/>
          <p:cNvSpPr/>
          <p:nvPr/>
        </p:nvSpPr>
        <p:spPr>
          <a:xfrm>
            <a:off x="5232402" y="2437262"/>
            <a:ext cx="3547531" cy="1015663"/>
          </a:xfrm>
          <a:prstGeom prst="rect">
            <a:avLst/>
          </a:prstGeom>
        </p:spPr>
        <p:txBody>
          <a:bodyPr wrap="square">
            <a:spAutoFit/>
          </a:bodyPr>
          <a:lstStyle/>
          <a:p>
            <a:r>
              <a:rPr lang="en-US" sz="1200" b="1" dirty="0" smtClean="0">
                <a:solidFill>
                  <a:srgbClr val="F16F3B"/>
                </a:solidFill>
                <a:latin typeface="Arial"/>
              </a:rPr>
              <a:t>Extensible </a:t>
            </a:r>
          </a:p>
          <a:p>
            <a:pPr marL="171450" indent="-171450">
              <a:buFont typeface="Arial"/>
              <a:buChar char="•"/>
            </a:pPr>
            <a:r>
              <a:rPr lang="en-US" sz="1200" dirty="0" smtClean="0">
                <a:solidFill>
                  <a:srgbClr val="4D4D4D">
                    <a:lumMod val="85000"/>
                    <a:lumOff val="15000"/>
                  </a:srgbClr>
                </a:solidFill>
                <a:latin typeface="Arial"/>
              </a:rPr>
              <a:t>Independent of the </a:t>
            </a:r>
            <a:r>
              <a:rPr lang="en-US" sz="1200" dirty="0" err="1" smtClean="0">
                <a:solidFill>
                  <a:srgbClr val="4D4D4D">
                    <a:lumMod val="85000"/>
                    <a:lumOff val="15000"/>
                  </a:srgbClr>
                </a:solidFill>
                <a:latin typeface="Arial"/>
              </a:rPr>
              <a:t>IaaS</a:t>
            </a:r>
            <a:r>
              <a:rPr lang="en-US" sz="1200" dirty="0" smtClean="0">
                <a:solidFill>
                  <a:srgbClr val="4D4D4D">
                    <a:lumMod val="85000"/>
                    <a:lumOff val="15000"/>
                  </a:srgbClr>
                </a:solidFill>
                <a:latin typeface="Arial"/>
              </a:rPr>
              <a:t> provider, the runtime languages supported &amp; the brokered services</a:t>
            </a:r>
            <a:endParaRPr lang="en-US" sz="1200" dirty="0">
              <a:solidFill>
                <a:srgbClr val="4D4D4D">
                  <a:lumMod val="85000"/>
                  <a:lumOff val="15000"/>
                </a:srgbClr>
              </a:solidFill>
              <a:latin typeface="Arial"/>
            </a:endParaRPr>
          </a:p>
          <a:p>
            <a:pPr marL="171450" indent="-171450">
              <a:buFont typeface="Arial"/>
              <a:buChar char="•"/>
            </a:pPr>
            <a:r>
              <a:rPr lang="en-US" sz="1200" dirty="0" smtClean="0">
                <a:solidFill>
                  <a:srgbClr val="4D4D4D">
                    <a:lumMod val="85000"/>
                    <a:lumOff val="15000"/>
                  </a:srgbClr>
                </a:solidFill>
                <a:latin typeface="Arial"/>
              </a:rPr>
              <a:t>Simple APIs ensure easy extension and customization</a:t>
            </a:r>
            <a:endParaRPr lang="en-US" sz="1200" dirty="0">
              <a:solidFill>
                <a:srgbClr val="4D4D4D">
                  <a:lumMod val="85000"/>
                  <a:lumOff val="15000"/>
                </a:srgbClr>
              </a:solidFill>
              <a:latin typeface="Arial"/>
            </a:endParaRPr>
          </a:p>
        </p:txBody>
      </p:sp>
      <p:grpSp>
        <p:nvGrpSpPr>
          <p:cNvPr id="23" name="Group 22"/>
          <p:cNvGrpSpPr/>
          <p:nvPr/>
        </p:nvGrpSpPr>
        <p:grpSpPr>
          <a:xfrm>
            <a:off x="552185" y="2420325"/>
            <a:ext cx="4163763" cy="646331"/>
            <a:chOff x="552185" y="2318721"/>
            <a:chExt cx="4163763" cy="646331"/>
          </a:xfrm>
        </p:grpSpPr>
        <p:sp>
          <p:nvSpPr>
            <p:cNvPr id="6" name="Rectangle 5"/>
            <p:cNvSpPr/>
            <p:nvPr/>
          </p:nvSpPr>
          <p:spPr>
            <a:xfrm>
              <a:off x="1024482" y="2318721"/>
              <a:ext cx="3691466" cy="646331"/>
            </a:xfrm>
            <a:prstGeom prst="rect">
              <a:avLst/>
            </a:prstGeom>
          </p:spPr>
          <p:txBody>
            <a:bodyPr wrap="square">
              <a:spAutoFit/>
            </a:bodyPr>
            <a:lstStyle/>
            <a:p>
              <a:r>
                <a:rPr lang="en-US" sz="1200" b="1" dirty="0">
                  <a:solidFill>
                    <a:srgbClr val="F16F3B"/>
                  </a:solidFill>
                  <a:latin typeface="Arial"/>
                </a:rPr>
                <a:t>Governed &amp; </a:t>
              </a:r>
              <a:r>
                <a:rPr lang="en-US" sz="1200" b="1" dirty="0" smtClean="0">
                  <a:solidFill>
                    <a:srgbClr val="F16F3B"/>
                  </a:solidFill>
                  <a:latin typeface="Arial"/>
                </a:rPr>
                <a:t>Secure</a:t>
              </a:r>
              <a:endParaRPr lang="en-US" sz="1200" dirty="0" smtClean="0">
                <a:solidFill>
                  <a:srgbClr val="F16F3B"/>
                </a:solidFill>
                <a:latin typeface="Arial"/>
              </a:endParaRPr>
            </a:p>
            <a:p>
              <a:pPr marL="171450" indent="-171450">
                <a:buFont typeface="Arial"/>
                <a:buChar char="•"/>
              </a:pPr>
              <a:r>
                <a:rPr lang="en-US" sz="1200" dirty="0" smtClean="0">
                  <a:solidFill>
                    <a:srgbClr val="4D4D4D">
                      <a:lumMod val="85000"/>
                      <a:lumOff val="15000"/>
                    </a:srgbClr>
                  </a:solidFill>
                  <a:latin typeface="Arial"/>
                </a:rPr>
                <a:t>Individual </a:t>
              </a:r>
              <a:r>
                <a:rPr lang="en-US" sz="1200" dirty="0">
                  <a:solidFill>
                    <a:srgbClr val="4D4D4D">
                      <a:lumMod val="85000"/>
                      <a:lumOff val="15000"/>
                    </a:srgbClr>
                  </a:solidFill>
                  <a:latin typeface="Arial"/>
                </a:rPr>
                <a:t>and team-based roles and permissions</a:t>
              </a:r>
            </a:p>
            <a:p>
              <a:pPr marL="171450" indent="-171450">
                <a:buFont typeface="Arial"/>
                <a:buChar char="•"/>
              </a:pPr>
              <a:r>
                <a:rPr lang="en-US" sz="1200" dirty="0">
                  <a:solidFill>
                    <a:srgbClr val="4D4D4D">
                      <a:lumMod val="85000"/>
                      <a:lumOff val="15000"/>
                    </a:srgbClr>
                  </a:solidFill>
                  <a:latin typeface="Arial"/>
                </a:rPr>
                <a:t>Easy integration w/ 3</a:t>
              </a:r>
              <a:r>
                <a:rPr lang="en-US" sz="1200" baseline="30000" dirty="0">
                  <a:solidFill>
                    <a:srgbClr val="4D4D4D">
                      <a:lumMod val="85000"/>
                      <a:lumOff val="15000"/>
                    </a:srgbClr>
                  </a:solidFill>
                  <a:latin typeface="Arial"/>
                </a:rPr>
                <a:t>rd</a:t>
              </a:r>
              <a:r>
                <a:rPr lang="en-US" sz="1200" dirty="0">
                  <a:solidFill>
                    <a:srgbClr val="4D4D4D">
                      <a:lumMod val="85000"/>
                      <a:lumOff val="15000"/>
                    </a:srgbClr>
                  </a:solidFill>
                  <a:latin typeface="Arial"/>
                </a:rPr>
                <a:t> party tools and agents</a:t>
              </a:r>
            </a:p>
          </p:txBody>
        </p:sp>
        <p:sp>
          <p:nvSpPr>
            <p:cNvPr id="14" name="Oval 84"/>
            <p:cNvSpPr>
              <a:spLocks noChangeAspect="1"/>
            </p:cNvSpPr>
            <p:nvPr/>
          </p:nvSpPr>
          <p:spPr>
            <a:xfrm>
              <a:off x="552185" y="2357183"/>
              <a:ext cx="471750" cy="238894"/>
            </a:xfrm>
            <a:custGeom>
              <a:avLst/>
              <a:gdLst/>
              <a:ahLst/>
              <a:cxnLst/>
              <a:rect l="l" t="t" r="r" b="b"/>
              <a:pathLst>
                <a:path w="2065579" h="1046012">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Arial"/>
              </a:endParaRPr>
            </a:p>
          </p:txBody>
        </p:sp>
      </p:grpSp>
      <p:sp>
        <p:nvSpPr>
          <p:cNvPr id="16" name="Rectangle 175"/>
          <p:cNvSpPr>
            <a:spLocks noChangeAspect="1"/>
          </p:cNvSpPr>
          <p:nvPr/>
        </p:nvSpPr>
        <p:spPr>
          <a:xfrm>
            <a:off x="4944909" y="2448819"/>
            <a:ext cx="289114" cy="289111"/>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Arial"/>
            </a:endParaRPr>
          </a:p>
        </p:txBody>
      </p:sp>
      <p:sp>
        <p:nvSpPr>
          <p:cNvPr id="9" name="Rectangle 8"/>
          <p:cNvSpPr/>
          <p:nvPr/>
        </p:nvSpPr>
        <p:spPr>
          <a:xfrm>
            <a:off x="1049868" y="3283905"/>
            <a:ext cx="3666065" cy="1015663"/>
          </a:xfrm>
          <a:prstGeom prst="rect">
            <a:avLst/>
          </a:prstGeom>
        </p:spPr>
        <p:txBody>
          <a:bodyPr wrap="square">
            <a:spAutoFit/>
          </a:bodyPr>
          <a:lstStyle/>
          <a:p>
            <a:r>
              <a:rPr lang="en-US" sz="1200" b="1" dirty="0" smtClean="0">
                <a:solidFill>
                  <a:srgbClr val="F16F3B"/>
                </a:solidFill>
                <a:latin typeface="Arial"/>
              </a:rPr>
              <a:t>Highly Available</a:t>
            </a:r>
          </a:p>
          <a:p>
            <a:pPr marL="171450" indent="-171450">
              <a:buFont typeface="Arial"/>
              <a:buChar char="•"/>
            </a:pPr>
            <a:r>
              <a:rPr lang="en-US" sz="1200" dirty="0" smtClean="0">
                <a:solidFill>
                  <a:srgbClr val="4D4D4D">
                    <a:lumMod val="85000"/>
                    <a:lumOff val="15000"/>
                  </a:srgbClr>
                </a:solidFill>
                <a:latin typeface="Arial"/>
              </a:rPr>
              <a:t>Built in health monitoring and management of applications and the platform </a:t>
            </a:r>
          </a:p>
          <a:p>
            <a:pPr marL="171450" indent="-171450">
              <a:buFont typeface="Arial"/>
              <a:buChar char="•"/>
            </a:pPr>
            <a:r>
              <a:rPr lang="en-US" sz="1200" dirty="0" smtClean="0">
                <a:solidFill>
                  <a:srgbClr val="4D4D4D">
                    <a:lumMod val="85000"/>
                    <a:lumOff val="15000"/>
                  </a:srgbClr>
                </a:solidFill>
                <a:latin typeface="Arial"/>
              </a:rPr>
              <a:t>Zero downtime deploys/updates of the platform and applications</a:t>
            </a:r>
            <a:endParaRPr lang="en-US" sz="1200" dirty="0">
              <a:solidFill>
                <a:srgbClr val="4D4D4D">
                  <a:lumMod val="85000"/>
                  <a:lumOff val="15000"/>
                </a:srgbClr>
              </a:solidFill>
              <a:latin typeface="Arial"/>
            </a:endParaRPr>
          </a:p>
        </p:txBody>
      </p:sp>
      <p:sp>
        <p:nvSpPr>
          <p:cNvPr id="17" name="Heart 16"/>
          <p:cNvSpPr>
            <a:spLocks noChangeAspect="1"/>
          </p:cNvSpPr>
          <p:nvPr/>
        </p:nvSpPr>
        <p:spPr>
          <a:xfrm>
            <a:off x="693893" y="3328910"/>
            <a:ext cx="342873" cy="302517"/>
          </a:xfrm>
          <a:prstGeom prst="heart">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Arial"/>
            </a:endParaRPr>
          </a:p>
        </p:txBody>
      </p:sp>
      <p:grpSp>
        <p:nvGrpSpPr>
          <p:cNvPr id="21" name="Group 20"/>
          <p:cNvGrpSpPr/>
          <p:nvPr/>
        </p:nvGrpSpPr>
        <p:grpSpPr>
          <a:xfrm>
            <a:off x="4919769" y="1029513"/>
            <a:ext cx="3860177" cy="1429598"/>
            <a:chOff x="711824" y="2350314"/>
            <a:chExt cx="3860177" cy="1429598"/>
          </a:xfrm>
        </p:grpSpPr>
        <p:sp>
          <p:nvSpPr>
            <p:cNvPr id="8" name="Rectangle 7"/>
            <p:cNvSpPr/>
            <p:nvPr/>
          </p:nvSpPr>
          <p:spPr>
            <a:xfrm>
              <a:off x="1024481" y="2394917"/>
              <a:ext cx="3547520" cy="1384995"/>
            </a:xfrm>
            <a:prstGeom prst="rect">
              <a:avLst/>
            </a:prstGeom>
          </p:spPr>
          <p:txBody>
            <a:bodyPr wrap="square">
              <a:spAutoFit/>
            </a:bodyPr>
            <a:lstStyle/>
            <a:p>
              <a:r>
                <a:rPr lang="en-US" sz="1200" b="1" dirty="0" smtClean="0">
                  <a:solidFill>
                    <a:srgbClr val="F16F3B"/>
                  </a:solidFill>
                  <a:latin typeface="Arial"/>
                </a:rPr>
                <a:t>Scalable &amp; Efficient</a:t>
              </a:r>
            </a:p>
            <a:p>
              <a:pPr marL="171450" indent="-171450">
                <a:buFont typeface="Arial"/>
                <a:buChar char="•"/>
              </a:pPr>
              <a:r>
                <a:rPr lang="en-US" sz="1200" dirty="0" smtClean="0">
                  <a:solidFill>
                    <a:srgbClr val="4D4D4D">
                      <a:lumMod val="85000"/>
                      <a:lumOff val="15000"/>
                    </a:srgbClr>
                  </a:solidFill>
                  <a:latin typeface="Arial"/>
                </a:rPr>
                <a:t>Elastic scale of </a:t>
              </a:r>
              <a:r>
                <a:rPr lang="en-US" sz="1200" dirty="0" err="1" smtClean="0">
                  <a:solidFill>
                    <a:srgbClr val="4D4D4D">
                      <a:lumMod val="85000"/>
                      <a:lumOff val="15000"/>
                    </a:srgbClr>
                  </a:solidFill>
                  <a:latin typeface="Arial"/>
                </a:rPr>
                <a:t>PaaS</a:t>
              </a:r>
              <a:r>
                <a:rPr lang="en-US" sz="1200" dirty="0" smtClean="0">
                  <a:solidFill>
                    <a:srgbClr val="4D4D4D">
                      <a:lumMod val="85000"/>
                      <a:lumOff val="15000"/>
                    </a:srgbClr>
                  </a:solidFill>
                  <a:latin typeface="Arial"/>
                </a:rPr>
                <a:t> capacity and applications through simple interfaces or scripting</a:t>
              </a:r>
            </a:p>
            <a:p>
              <a:pPr marL="171450" indent="-171450">
                <a:buFont typeface="Arial"/>
                <a:buChar char="•"/>
              </a:pPr>
              <a:r>
                <a:rPr lang="en-US" sz="1200" dirty="0" smtClean="0">
                  <a:solidFill>
                    <a:srgbClr val="4D4D4D">
                      <a:lumMod val="85000"/>
                      <a:lumOff val="15000"/>
                    </a:srgbClr>
                  </a:solidFill>
                  <a:latin typeface="Arial"/>
                </a:rPr>
                <a:t>Higher application instance density on the same </a:t>
              </a:r>
              <a:r>
                <a:rPr lang="en-US" sz="1200" dirty="0" err="1" smtClean="0">
                  <a:solidFill>
                    <a:srgbClr val="4D4D4D">
                      <a:lumMod val="85000"/>
                      <a:lumOff val="15000"/>
                    </a:srgbClr>
                  </a:solidFill>
                  <a:latin typeface="Arial"/>
                </a:rPr>
                <a:t>IaaS</a:t>
              </a:r>
              <a:r>
                <a:rPr lang="en-US" sz="1200" dirty="0" smtClean="0">
                  <a:solidFill>
                    <a:srgbClr val="4D4D4D">
                      <a:lumMod val="85000"/>
                      <a:lumOff val="15000"/>
                    </a:srgbClr>
                  </a:solidFill>
                  <a:latin typeface="Arial"/>
                </a:rPr>
                <a:t> footprint through advanced containerization</a:t>
              </a:r>
            </a:p>
            <a:p>
              <a:pPr marL="171450" indent="-171450">
                <a:buFont typeface="Arial"/>
                <a:buChar char="•"/>
              </a:pPr>
              <a:endParaRPr lang="en-US" sz="1200" dirty="0" smtClean="0">
                <a:solidFill>
                  <a:srgbClr val="4D4D4D">
                    <a:lumMod val="85000"/>
                    <a:lumOff val="15000"/>
                  </a:srgbClr>
                </a:solidFill>
                <a:latin typeface="Arial"/>
              </a:endParaRPr>
            </a:p>
          </p:txBody>
        </p:sp>
        <p:sp>
          <p:nvSpPr>
            <p:cNvPr id="18" name="Oval 170"/>
            <p:cNvSpPr>
              <a:spLocks noChangeAspect="1"/>
            </p:cNvSpPr>
            <p:nvPr/>
          </p:nvSpPr>
          <p:spPr>
            <a:xfrm>
              <a:off x="711824" y="2350314"/>
              <a:ext cx="338351" cy="333677"/>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Arial"/>
              </a:endParaRPr>
            </a:p>
          </p:txBody>
        </p:sp>
      </p:grpSp>
      <p:sp>
        <p:nvSpPr>
          <p:cNvPr id="19" name="Rounded Rectangle 145"/>
          <p:cNvSpPr>
            <a:spLocks noChangeAspect="1"/>
          </p:cNvSpPr>
          <p:nvPr/>
        </p:nvSpPr>
        <p:spPr>
          <a:xfrm>
            <a:off x="737862" y="1029035"/>
            <a:ext cx="296148" cy="296148"/>
          </a:xfrm>
          <a:custGeom>
            <a:avLst/>
            <a:gdLst/>
            <a:ahLst/>
            <a:cxnLst/>
            <a:rect l="l" t="t" r="r" b="b"/>
            <a:pathLst>
              <a:path w="1302010" h="1302010">
                <a:moveTo>
                  <a:pt x="1046585" y="66534"/>
                </a:moveTo>
                <a:lnTo>
                  <a:pt x="1243446" y="263396"/>
                </a:lnTo>
                <a:lnTo>
                  <a:pt x="734047" y="772795"/>
                </a:lnTo>
                <a:lnTo>
                  <a:pt x="901149" y="939897"/>
                </a:lnTo>
                <a:lnTo>
                  <a:pt x="370084" y="939897"/>
                </a:lnTo>
                <a:lnTo>
                  <a:pt x="370084" y="408831"/>
                </a:lnTo>
                <a:lnTo>
                  <a:pt x="537186" y="575933"/>
                </a:lnTo>
                <a:close/>
                <a:moveTo>
                  <a:pt x="159861" y="0"/>
                </a:moveTo>
                <a:lnTo>
                  <a:pt x="852477" y="0"/>
                </a:lnTo>
                <a:lnTo>
                  <a:pt x="669764" y="182713"/>
                </a:lnTo>
                <a:lnTo>
                  <a:pt x="251664" y="182713"/>
                </a:lnTo>
                <a:cubicBezTo>
                  <a:pt x="213583" y="182713"/>
                  <a:pt x="182713" y="213583"/>
                  <a:pt x="182713" y="251664"/>
                </a:cubicBezTo>
                <a:lnTo>
                  <a:pt x="182713" y="1050346"/>
                </a:lnTo>
                <a:cubicBezTo>
                  <a:pt x="182713" y="1088427"/>
                  <a:pt x="213583" y="1119297"/>
                  <a:pt x="251664" y="1119297"/>
                </a:cubicBezTo>
                <a:lnTo>
                  <a:pt x="1050346" y="1119297"/>
                </a:lnTo>
                <a:cubicBezTo>
                  <a:pt x="1088427" y="1119297"/>
                  <a:pt x="1119297" y="1088427"/>
                  <a:pt x="1119297" y="1050346"/>
                </a:cubicBezTo>
                <a:lnTo>
                  <a:pt x="1119297" y="646426"/>
                </a:lnTo>
                <a:lnTo>
                  <a:pt x="1302010" y="463713"/>
                </a:lnTo>
                <a:lnTo>
                  <a:pt x="1302010" y="1142149"/>
                </a:lnTo>
                <a:cubicBezTo>
                  <a:pt x="1302010" y="1230438"/>
                  <a:pt x="1230438" y="1302010"/>
                  <a:pt x="1142149" y="1302010"/>
                </a:cubicBezTo>
                <a:lnTo>
                  <a:pt x="159861" y="1302010"/>
                </a:lnTo>
                <a:cubicBezTo>
                  <a:pt x="71572" y="1302010"/>
                  <a:pt x="0" y="1230438"/>
                  <a:pt x="0" y="1142149"/>
                </a:cubicBezTo>
                <a:lnTo>
                  <a:pt x="0" y="159861"/>
                </a:lnTo>
                <a:cubicBezTo>
                  <a:pt x="0" y="71572"/>
                  <a:pt x="71572" y="0"/>
                  <a:pt x="159861" y="0"/>
                </a:cubicBezTo>
                <a:close/>
              </a:path>
            </a:pathLst>
          </a:cu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FFFFFF"/>
              </a:solidFill>
              <a:latin typeface="Arial"/>
            </a:endParaRPr>
          </a:p>
        </p:txBody>
      </p:sp>
      <p:pic>
        <p:nvPicPr>
          <p:cNvPr id="24" name="Picture 23"/>
          <p:cNvPicPr>
            <a:picLocks noChangeAspect="1"/>
          </p:cNvPicPr>
          <p:nvPr/>
        </p:nvPicPr>
        <p:blipFill>
          <a:blip r:embed="rId3"/>
          <a:stretch>
            <a:fillRect/>
          </a:stretch>
        </p:blipFill>
        <p:spPr>
          <a:xfrm>
            <a:off x="7224300" y="3955918"/>
            <a:ext cx="1843151" cy="686435"/>
          </a:xfrm>
          <a:prstGeom prst="rect">
            <a:avLst/>
          </a:prstGeom>
        </p:spPr>
      </p:pic>
    </p:spTree>
    <p:extLst>
      <p:ext uri="{BB962C8B-B14F-4D97-AF65-F5344CB8AC3E}">
        <p14:creationId xmlns:p14="http://schemas.microsoft.com/office/powerpoint/2010/main" val="32524849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168400"/>
            <a:ext cx="9144000" cy="3975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sp>
        <p:nvSpPr>
          <p:cNvPr id="23" name="Rounded Rectangle 22"/>
          <p:cNvSpPr/>
          <p:nvPr/>
        </p:nvSpPr>
        <p:spPr>
          <a:xfrm>
            <a:off x="279400" y="1344782"/>
            <a:ext cx="2666999" cy="2710752"/>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gradFill flip="none" rotWithShape="1">
              <a:gsLst>
                <a:gs pos="0">
                  <a:schemeClr val="accent1"/>
                </a:gs>
                <a:gs pos="100000">
                  <a:srgbClr val="FFFFFF">
                    <a:alpha val="0"/>
                  </a:srgb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defRPr/>
            </a:pPr>
            <a:endParaRPr lang="en-US" sz="1200" dirty="0">
              <a:solidFill>
                <a:srgbClr val="FFFFFF"/>
              </a:solidFill>
              <a:latin typeface="Arial"/>
              <a:ea typeface="ＭＳ Ｐゴシック" pitchFamily="-84" charset="-128"/>
              <a:cs typeface="ＭＳ Ｐゴシック" pitchFamily="-84" charset="-128"/>
            </a:endParaRPr>
          </a:p>
          <a:p>
            <a:pPr algn="ctr">
              <a:defRPr/>
            </a:pPr>
            <a:endParaRPr lang="en-US" sz="1200" dirty="0">
              <a:solidFill>
                <a:srgbClr val="FFFFFF"/>
              </a:solidFill>
              <a:latin typeface="Arial"/>
              <a:ea typeface="ＭＳ Ｐゴシック" pitchFamily="-84" charset="-128"/>
              <a:cs typeface="ＭＳ Ｐゴシック" pitchFamily="-84" charset="-128"/>
            </a:endParaRPr>
          </a:p>
        </p:txBody>
      </p:sp>
      <p:sp>
        <p:nvSpPr>
          <p:cNvPr id="24" name="Rounded Rectangle 23"/>
          <p:cNvSpPr/>
          <p:nvPr/>
        </p:nvSpPr>
        <p:spPr>
          <a:xfrm>
            <a:off x="3124200" y="1344782"/>
            <a:ext cx="3259667" cy="2710752"/>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gradFill flip="none" rotWithShape="1">
              <a:gsLst>
                <a:gs pos="0">
                  <a:schemeClr val="accent1"/>
                </a:gs>
                <a:gs pos="100000">
                  <a:srgbClr val="FFFFFF">
                    <a:alpha val="0"/>
                  </a:srgb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defRPr/>
            </a:pPr>
            <a:endParaRPr lang="en-US" sz="1200" dirty="0">
              <a:solidFill>
                <a:srgbClr val="FFFFFF"/>
              </a:solidFill>
              <a:latin typeface="Arial"/>
              <a:ea typeface="ＭＳ Ｐゴシック" pitchFamily="-84" charset="-128"/>
              <a:cs typeface="ＭＳ Ｐゴシック" pitchFamily="-84" charset="-128"/>
            </a:endParaRPr>
          </a:p>
          <a:p>
            <a:pPr algn="ctr">
              <a:defRPr/>
            </a:pPr>
            <a:endParaRPr lang="en-US" sz="1200" dirty="0">
              <a:solidFill>
                <a:srgbClr val="FFFFFF"/>
              </a:solidFill>
              <a:latin typeface="Arial"/>
              <a:ea typeface="ＭＳ Ｐゴシック" pitchFamily="-84" charset="-128"/>
              <a:cs typeface="ＭＳ Ｐゴシック" pitchFamily="-84" charset="-128"/>
            </a:endParaRPr>
          </a:p>
        </p:txBody>
      </p:sp>
      <p:sp>
        <p:nvSpPr>
          <p:cNvPr id="25" name="Rounded Rectangle 24"/>
          <p:cNvSpPr/>
          <p:nvPr/>
        </p:nvSpPr>
        <p:spPr>
          <a:xfrm>
            <a:off x="6477001" y="1344782"/>
            <a:ext cx="2387600" cy="2710752"/>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gradFill flip="none" rotWithShape="1">
              <a:gsLst>
                <a:gs pos="0">
                  <a:schemeClr val="accent1"/>
                </a:gs>
                <a:gs pos="100000">
                  <a:srgbClr val="FFFFFF">
                    <a:alpha val="0"/>
                  </a:srgb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a:defRPr/>
            </a:pPr>
            <a:endParaRPr lang="en-US" sz="1200" dirty="0">
              <a:solidFill>
                <a:srgbClr val="FFFFFF"/>
              </a:solidFill>
              <a:latin typeface="Arial"/>
              <a:ea typeface="ＭＳ Ｐゴシック" pitchFamily="-84" charset="-128"/>
              <a:cs typeface="ＭＳ Ｐゴシック" pitchFamily="-84" charset="-128"/>
            </a:endParaRPr>
          </a:p>
          <a:p>
            <a:pPr algn="ctr">
              <a:defRPr/>
            </a:pPr>
            <a:endParaRPr lang="en-US" sz="1200" dirty="0">
              <a:solidFill>
                <a:srgbClr val="FFFFFF"/>
              </a:solidFill>
              <a:latin typeface="Arial"/>
              <a:ea typeface="ＭＳ Ｐゴシック" pitchFamily="-84" charset="-128"/>
              <a:cs typeface="ＭＳ Ｐゴシック" pitchFamily="-84" charset="-128"/>
            </a:endParaRPr>
          </a:p>
        </p:txBody>
      </p:sp>
      <p:sp>
        <p:nvSpPr>
          <p:cNvPr id="21" name="Text Placeholder 20"/>
          <p:cNvSpPr>
            <a:spLocks noGrp="1"/>
          </p:cNvSpPr>
          <p:nvPr>
            <p:ph type="body" idx="1"/>
          </p:nvPr>
        </p:nvSpPr>
        <p:spPr/>
        <p:txBody>
          <a:bodyPr/>
          <a:lstStyle/>
          <a:p>
            <a:r>
              <a:rPr lang="en-US" dirty="0" smtClean="0"/>
              <a:t>The Platform for a New Era of Software Innovation</a:t>
            </a:r>
            <a:endParaRPr lang="en-US" dirty="0"/>
          </a:p>
        </p:txBody>
      </p:sp>
      <p:sp>
        <p:nvSpPr>
          <p:cNvPr id="2" name="Title 1"/>
          <p:cNvSpPr>
            <a:spLocks noGrp="1"/>
          </p:cNvSpPr>
          <p:nvPr>
            <p:ph type="title"/>
          </p:nvPr>
        </p:nvSpPr>
        <p:spPr/>
        <p:txBody>
          <a:bodyPr/>
          <a:lstStyle/>
          <a:p>
            <a:r>
              <a:rPr lang="en-US" dirty="0" smtClean="0"/>
              <a:t>Pivotal CF:</a:t>
            </a:r>
            <a:endParaRPr lang="en-US" dirty="0"/>
          </a:p>
        </p:txBody>
      </p:sp>
      <p:sp>
        <p:nvSpPr>
          <p:cNvPr id="11" name="Rectangle 10"/>
          <p:cNvSpPr/>
          <p:nvPr/>
        </p:nvSpPr>
        <p:spPr>
          <a:xfrm>
            <a:off x="406400" y="2192916"/>
            <a:ext cx="2506136" cy="1492716"/>
          </a:xfrm>
          <a:prstGeom prst="rect">
            <a:avLst/>
          </a:prstGeom>
        </p:spPr>
        <p:txBody>
          <a:bodyPr wrap="square">
            <a:spAutoFit/>
          </a:bodyPr>
          <a:lstStyle/>
          <a:p>
            <a:pPr marL="100584" lvl="1" indent="-100584">
              <a:buFont typeface="Arial"/>
              <a:buChar char="•"/>
              <a:defRPr/>
            </a:pPr>
            <a:r>
              <a:rPr lang="en-US" sz="1300" dirty="0">
                <a:solidFill>
                  <a:srgbClr val="4D4D4D"/>
                </a:solidFill>
                <a:latin typeface="Arial"/>
              </a:rPr>
              <a:t>Instant Dynamic Routing</a:t>
            </a:r>
          </a:p>
          <a:p>
            <a:pPr marL="100584" lvl="1" indent="-100584">
              <a:buFont typeface="Arial"/>
              <a:buChar char="•"/>
              <a:defRPr/>
            </a:pPr>
            <a:r>
              <a:rPr lang="en-US" sz="1300" dirty="0">
                <a:solidFill>
                  <a:srgbClr val="4D4D4D"/>
                </a:solidFill>
                <a:latin typeface="Arial"/>
              </a:rPr>
              <a:t>Streaming Logging </a:t>
            </a:r>
            <a:r>
              <a:rPr lang="en-US" sz="1300" dirty="0" err="1">
                <a:solidFill>
                  <a:srgbClr val="4D4D4D"/>
                </a:solidFill>
                <a:latin typeface="Arial"/>
              </a:rPr>
              <a:t>Agg</a:t>
            </a:r>
            <a:endParaRPr lang="en-US" sz="1300" dirty="0">
              <a:solidFill>
                <a:srgbClr val="4D4D4D"/>
              </a:solidFill>
              <a:latin typeface="Arial"/>
            </a:endParaRPr>
          </a:p>
          <a:p>
            <a:pPr marL="100584" lvl="1" indent="-100584">
              <a:buFont typeface="Arial"/>
              <a:buChar char="•"/>
              <a:defRPr/>
            </a:pPr>
            <a:r>
              <a:rPr lang="en-US" sz="1300" dirty="0">
                <a:solidFill>
                  <a:srgbClr val="4D4D4D"/>
                </a:solidFill>
                <a:latin typeface="Arial"/>
              </a:rPr>
              <a:t>ID/team/RBAC/Policy</a:t>
            </a:r>
          </a:p>
          <a:p>
            <a:pPr marL="100584" lvl="1" indent="-100584">
              <a:buFont typeface="Arial"/>
              <a:buChar char="•"/>
              <a:defRPr/>
            </a:pPr>
            <a:r>
              <a:rPr lang="en-US" sz="1300" dirty="0">
                <a:solidFill>
                  <a:srgbClr val="4D4D4D"/>
                </a:solidFill>
                <a:latin typeface="Arial"/>
              </a:rPr>
              <a:t>APM, Auto-</a:t>
            </a:r>
            <a:r>
              <a:rPr lang="en-US" sz="1300" dirty="0" smtClean="0">
                <a:solidFill>
                  <a:srgbClr val="4D4D4D"/>
                </a:solidFill>
                <a:latin typeface="Arial"/>
              </a:rPr>
              <a:t>scaling</a:t>
            </a:r>
          </a:p>
          <a:p>
            <a:pPr marL="100584" lvl="1" indent="-100584">
              <a:buFont typeface="Arial"/>
              <a:buChar char="•"/>
              <a:defRPr/>
            </a:pPr>
            <a:r>
              <a:rPr lang="en-US" sz="1300" dirty="0" smtClean="0">
                <a:solidFill>
                  <a:srgbClr val="4D4D4D"/>
                </a:solidFill>
                <a:latin typeface="Arial"/>
              </a:rPr>
              <a:t>Ready integration</a:t>
            </a:r>
            <a:endParaRPr lang="en-US" sz="1300" dirty="0">
              <a:solidFill>
                <a:srgbClr val="4D4D4D"/>
              </a:solidFill>
              <a:latin typeface="Arial"/>
            </a:endParaRPr>
          </a:p>
          <a:p>
            <a:pPr marL="100584" lvl="1" indent="-100584">
              <a:buFont typeface="Arial"/>
              <a:buChar char="•"/>
              <a:defRPr/>
            </a:pPr>
            <a:r>
              <a:rPr lang="en-US" sz="1300" dirty="0">
                <a:solidFill>
                  <a:srgbClr val="4D4D4D"/>
                </a:solidFill>
                <a:latin typeface="Arial"/>
              </a:rPr>
              <a:t>Four layers of built-in Availability</a:t>
            </a:r>
          </a:p>
        </p:txBody>
      </p:sp>
      <p:sp>
        <p:nvSpPr>
          <p:cNvPr id="12" name="Rectangle 11"/>
          <p:cNvSpPr/>
          <p:nvPr/>
        </p:nvSpPr>
        <p:spPr>
          <a:xfrm>
            <a:off x="6688661" y="2198984"/>
            <a:ext cx="2023539" cy="1446550"/>
          </a:xfrm>
          <a:prstGeom prst="rect">
            <a:avLst/>
          </a:prstGeom>
        </p:spPr>
        <p:txBody>
          <a:bodyPr wrap="square">
            <a:spAutoFit/>
          </a:bodyPr>
          <a:lstStyle/>
          <a:p>
            <a:pPr marL="100584" indent="-100584">
              <a:buFont typeface="Arial"/>
              <a:buChar char="•"/>
            </a:pPr>
            <a:r>
              <a:rPr lang="en-US" sz="1300" dirty="0" smtClean="0">
                <a:solidFill>
                  <a:srgbClr val="4D4D4D"/>
                </a:solidFill>
                <a:latin typeface="Arial" charset="0"/>
                <a:cs typeface="Arial" charset="0"/>
              </a:rPr>
              <a:t>Auto-detect runtimes, frameworks</a:t>
            </a:r>
          </a:p>
          <a:p>
            <a:pPr marL="100584" indent="-100584">
              <a:buFont typeface="Arial"/>
              <a:buChar char="•"/>
            </a:pPr>
            <a:r>
              <a:rPr lang="en-US" sz="1300" dirty="0" smtClean="0">
                <a:solidFill>
                  <a:srgbClr val="4D4D4D"/>
                </a:solidFill>
                <a:latin typeface="Arial" charset="0"/>
                <a:cs typeface="Arial" charset="0"/>
              </a:rPr>
              <a:t>“Push and it works” </a:t>
            </a:r>
            <a:br>
              <a:rPr lang="en-US" sz="1300" dirty="0" smtClean="0">
                <a:solidFill>
                  <a:srgbClr val="4D4D4D"/>
                </a:solidFill>
                <a:latin typeface="Arial" charset="0"/>
                <a:cs typeface="Arial" charset="0"/>
              </a:rPr>
            </a:br>
            <a:r>
              <a:rPr lang="en-US" sz="1300" dirty="0" smtClean="0">
                <a:solidFill>
                  <a:srgbClr val="4D4D4D"/>
                </a:solidFill>
                <a:latin typeface="Arial" charset="0"/>
                <a:cs typeface="Arial" charset="0"/>
              </a:rPr>
              <a:t>model</a:t>
            </a:r>
          </a:p>
          <a:p>
            <a:pPr marL="557784" lvl="1" indent="-100584">
              <a:buFont typeface="Arial"/>
              <a:buChar char="•"/>
            </a:pPr>
            <a:r>
              <a:rPr lang="en-US" sz="1200" dirty="0" smtClean="0">
                <a:solidFill>
                  <a:srgbClr val="4D4D4D"/>
                </a:solidFill>
                <a:latin typeface="Arial" charset="0"/>
                <a:cs typeface="Arial" charset="0"/>
              </a:rPr>
              <a:t>CF </a:t>
            </a:r>
            <a:r>
              <a:rPr lang="en-US" sz="1200" dirty="0">
                <a:solidFill>
                  <a:srgbClr val="4D4D4D"/>
                </a:solidFill>
                <a:latin typeface="Arial" charset="0"/>
                <a:cs typeface="Arial" charset="0"/>
              </a:rPr>
              <a:t>Push [.WAR]</a:t>
            </a:r>
          </a:p>
          <a:p>
            <a:pPr marL="557784" lvl="1" indent="-100584">
              <a:buFont typeface="Arial"/>
              <a:buChar char="•"/>
            </a:pPr>
            <a:r>
              <a:rPr lang="en-US" sz="1200" dirty="0">
                <a:solidFill>
                  <a:srgbClr val="4D4D4D"/>
                </a:solidFill>
                <a:latin typeface="Arial" charset="0"/>
                <a:cs typeface="Arial" charset="0"/>
              </a:rPr>
              <a:t>CF Push [</a:t>
            </a:r>
            <a:r>
              <a:rPr lang="en-US" sz="1200" dirty="0" err="1">
                <a:solidFill>
                  <a:srgbClr val="4D4D4D"/>
                </a:solidFill>
                <a:latin typeface="Arial" charset="0"/>
                <a:cs typeface="Arial" charset="0"/>
              </a:rPr>
              <a:t>Docker</a:t>
            </a:r>
            <a:r>
              <a:rPr lang="en-US" sz="1200" dirty="0">
                <a:solidFill>
                  <a:srgbClr val="4D4D4D"/>
                </a:solidFill>
                <a:latin typeface="Arial" charset="0"/>
                <a:cs typeface="Arial" charset="0"/>
              </a:rPr>
              <a:t>]</a:t>
            </a:r>
          </a:p>
          <a:p>
            <a:pPr marL="557784" lvl="1" indent="-100584">
              <a:buFont typeface="Arial"/>
              <a:buChar char="•"/>
            </a:pPr>
            <a:r>
              <a:rPr lang="en-US" sz="1200" dirty="0">
                <a:solidFill>
                  <a:srgbClr val="4D4D4D"/>
                </a:solidFill>
                <a:latin typeface="Arial" charset="0"/>
                <a:cs typeface="Arial" charset="0"/>
              </a:rPr>
              <a:t>CF Push [.ASP]</a:t>
            </a:r>
          </a:p>
        </p:txBody>
      </p:sp>
      <p:sp>
        <p:nvSpPr>
          <p:cNvPr id="13" name="Rectangle 12"/>
          <p:cNvSpPr/>
          <p:nvPr/>
        </p:nvSpPr>
        <p:spPr>
          <a:xfrm>
            <a:off x="3200400" y="2300577"/>
            <a:ext cx="3251200" cy="2092881"/>
          </a:xfrm>
          <a:prstGeom prst="rect">
            <a:avLst/>
          </a:prstGeom>
        </p:spPr>
        <p:txBody>
          <a:bodyPr wrap="square" numCol="2">
            <a:spAutoFit/>
          </a:bodyPr>
          <a:lstStyle/>
          <a:p>
            <a:pPr marL="100584" indent="-100584">
              <a:buFont typeface="Arial"/>
              <a:buChar char="•"/>
            </a:pPr>
            <a:r>
              <a:rPr lang="en-US" sz="1300" dirty="0">
                <a:solidFill>
                  <a:srgbClr val="4D4D4D"/>
                </a:solidFill>
                <a:latin typeface="Arial" charset="0"/>
                <a:cs typeface="Arial" charset="0"/>
              </a:rPr>
              <a:t>Elastic Pivotal HD</a:t>
            </a:r>
          </a:p>
          <a:p>
            <a:pPr marL="100584" indent="-100584">
              <a:buFont typeface="Arial"/>
              <a:buChar char="•"/>
            </a:pPr>
            <a:r>
              <a:rPr lang="en-US" sz="1300" dirty="0">
                <a:solidFill>
                  <a:srgbClr val="4D4D4D"/>
                </a:solidFill>
                <a:latin typeface="Arial" charset="0"/>
                <a:cs typeface="Arial" charset="0"/>
              </a:rPr>
              <a:t>HAWQ </a:t>
            </a:r>
            <a:r>
              <a:rPr lang="en-US" sz="1300" dirty="0" smtClean="0">
                <a:solidFill>
                  <a:srgbClr val="4D4D4D"/>
                </a:solidFill>
                <a:latin typeface="Arial" charset="0"/>
                <a:cs typeface="Arial" charset="0"/>
              </a:rPr>
              <a:t>Analytics</a:t>
            </a:r>
          </a:p>
          <a:p>
            <a:pPr marL="100584" indent="-100584">
              <a:buFont typeface="Arial"/>
              <a:buChar char="•"/>
            </a:pPr>
            <a:r>
              <a:rPr lang="en-US" sz="1300" dirty="0" smtClean="0">
                <a:solidFill>
                  <a:srgbClr val="4D4D4D"/>
                </a:solidFill>
                <a:latin typeface="Arial" charset="0"/>
                <a:cs typeface="Arial" charset="0"/>
              </a:rPr>
              <a:t>Mobile Push</a:t>
            </a:r>
          </a:p>
          <a:p>
            <a:pPr marL="100584" indent="-100584">
              <a:buFont typeface="Arial"/>
              <a:buChar char="•"/>
            </a:pPr>
            <a:r>
              <a:rPr lang="en-US" sz="1300" dirty="0" smtClean="0">
                <a:solidFill>
                  <a:srgbClr val="4D4D4D"/>
                </a:solidFill>
                <a:latin typeface="Arial" charset="0"/>
                <a:cs typeface="Arial" charset="0"/>
              </a:rPr>
              <a:t>Mobile Sync</a:t>
            </a:r>
          </a:p>
          <a:p>
            <a:pPr marL="100584" indent="-100584">
              <a:buFont typeface="Arial"/>
              <a:buChar char="•"/>
            </a:pPr>
            <a:r>
              <a:rPr lang="en-US" sz="1300" dirty="0" smtClean="0">
                <a:solidFill>
                  <a:srgbClr val="4D4D4D"/>
                </a:solidFill>
                <a:latin typeface="Arial" charset="0"/>
                <a:cs typeface="Arial" charset="0"/>
              </a:rPr>
              <a:t>Mobile API</a:t>
            </a:r>
          </a:p>
          <a:p>
            <a:pPr marL="100584" indent="-100584">
              <a:buFont typeface="Arial"/>
              <a:buChar char="•"/>
            </a:pPr>
            <a:endParaRPr lang="en-US" sz="1300" dirty="0">
              <a:solidFill>
                <a:srgbClr val="4D4D4D"/>
              </a:solidFill>
              <a:latin typeface="Arial" charset="0"/>
              <a:cs typeface="Arial" charset="0"/>
            </a:endParaRPr>
          </a:p>
          <a:p>
            <a:pPr marL="100584" indent="-100584">
              <a:buFont typeface="Arial"/>
              <a:buChar char="•"/>
            </a:pPr>
            <a:endParaRPr lang="en-US" sz="1300" dirty="0" smtClean="0">
              <a:solidFill>
                <a:srgbClr val="4D4D4D"/>
              </a:solidFill>
              <a:latin typeface="Arial" charset="0"/>
              <a:cs typeface="Arial" charset="0"/>
            </a:endParaRPr>
          </a:p>
          <a:p>
            <a:pPr marL="100584" indent="-100584">
              <a:buFont typeface="Arial"/>
              <a:buChar char="•"/>
            </a:pPr>
            <a:endParaRPr lang="en-US" sz="1300" dirty="0">
              <a:solidFill>
                <a:srgbClr val="4D4D4D"/>
              </a:solidFill>
              <a:latin typeface="Arial" charset="0"/>
              <a:cs typeface="Arial" charset="0"/>
            </a:endParaRPr>
          </a:p>
          <a:p>
            <a:pPr marL="100584" indent="-100584">
              <a:buFont typeface="Arial"/>
              <a:buChar char="•"/>
            </a:pPr>
            <a:endParaRPr lang="en-US" sz="1300" dirty="0" smtClean="0">
              <a:solidFill>
                <a:srgbClr val="4D4D4D"/>
              </a:solidFill>
              <a:latin typeface="Arial" charset="0"/>
              <a:cs typeface="Arial" charset="0"/>
            </a:endParaRPr>
          </a:p>
          <a:p>
            <a:pPr marL="100584" indent="-100584"/>
            <a:endParaRPr lang="en-US" sz="1300" dirty="0" smtClean="0">
              <a:solidFill>
                <a:srgbClr val="4D4D4D"/>
              </a:solidFill>
              <a:latin typeface="Arial" charset="0"/>
              <a:cs typeface="Arial" charset="0"/>
            </a:endParaRPr>
          </a:p>
          <a:p>
            <a:pPr marL="100584" indent="-100584">
              <a:buFont typeface="Arial"/>
              <a:buChar char="•"/>
            </a:pPr>
            <a:r>
              <a:rPr lang="en-US" sz="1300" dirty="0" smtClean="0">
                <a:solidFill>
                  <a:srgbClr val="4D4D4D"/>
                </a:solidFill>
                <a:latin typeface="Arial" charset="0"/>
                <a:cs typeface="Arial" charset="0"/>
              </a:rPr>
              <a:t>MySQL HA</a:t>
            </a:r>
            <a:endParaRPr lang="en-US" sz="1300" dirty="0">
              <a:solidFill>
                <a:srgbClr val="4D4D4D"/>
              </a:solidFill>
              <a:latin typeface="Arial" charset="0"/>
              <a:cs typeface="Arial" charset="0"/>
            </a:endParaRPr>
          </a:p>
          <a:p>
            <a:pPr marL="100584" indent="-100584">
              <a:buFont typeface="Arial"/>
              <a:buChar char="•"/>
            </a:pPr>
            <a:r>
              <a:rPr lang="en-US" sz="1300" dirty="0" err="1">
                <a:solidFill>
                  <a:srgbClr val="4D4D4D"/>
                </a:solidFill>
                <a:latin typeface="Arial" charset="0"/>
                <a:cs typeface="Arial" charset="0"/>
              </a:rPr>
              <a:t>Redis</a:t>
            </a:r>
            <a:r>
              <a:rPr lang="en-US" sz="1300" dirty="0">
                <a:solidFill>
                  <a:srgbClr val="4D4D4D"/>
                </a:solidFill>
                <a:latin typeface="Arial" charset="0"/>
                <a:cs typeface="Arial" charset="0"/>
              </a:rPr>
              <a:t> </a:t>
            </a:r>
          </a:p>
          <a:p>
            <a:pPr marL="100584" indent="-100584">
              <a:buFont typeface="Arial"/>
              <a:buChar char="•"/>
            </a:pPr>
            <a:r>
              <a:rPr lang="en-US" sz="1300" dirty="0">
                <a:solidFill>
                  <a:srgbClr val="4D4D4D"/>
                </a:solidFill>
                <a:latin typeface="Arial" charset="0"/>
                <a:cs typeface="Arial" charset="0"/>
              </a:rPr>
              <a:t>Rabbit MQ</a:t>
            </a:r>
          </a:p>
          <a:p>
            <a:pPr marL="100584" indent="-100584">
              <a:buFont typeface="Arial"/>
              <a:buChar char="•"/>
            </a:pPr>
            <a:r>
              <a:rPr lang="en-US" sz="1300" dirty="0" smtClean="0">
                <a:solidFill>
                  <a:srgbClr val="4D4D4D"/>
                </a:solidFill>
                <a:latin typeface="Arial" charset="0"/>
                <a:cs typeface="Arial" charset="0"/>
              </a:rPr>
              <a:t>Elastic Search</a:t>
            </a:r>
          </a:p>
          <a:p>
            <a:pPr marL="100584" indent="-100584">
              <a:buFont typeface="Arial"/>
              <a:buChar char="•"/>
            </a:pPr>
            <a:r>
              <a:rPr lang="en-US" sz="1300" dirty="0" smtClean="0">
                <a:solidFill>
                  <a:srgbClr val="4D4D4D"/>
                </a:solidFill>
                <a:latin typeface="Arial" charset="0"/>
                <a:cs typeface="Arial" charset="0"/>
              </a:rPr>
              <a:t>Cassandra</a:t>
            </a:r>
            <a:endParaRPr lang="en-US" sz="1300" dirty="0">
              <a:solidFill>
                <a:srgbClr val="4D4D4D"/>
              </a:solidFill>
              <a:latin typeface="Arial" charset="0"/>
              <a:cs typeface="Arial" charset="0"/>
            </a:endParaRPr>
          </a:p>
          <a:p>
            <a:pPr marL="100584" indent="-100584">
              <a:buFont typeface="Arial"/>
              <a:buChar char="•"/>
            </a:pPr>
            <a:r>
              <a:rPr lang="en-US" sz="1300" dirty="0">
                <a:solidFill>
                  <a:srgbClr val="4D4D4D"/>
                </a:solidFill>
                <a:latin typeface="Arial" charset="0"/>
                <a:cs typeface="Arial" charset="0"/>
              </a:rPr>
              <a:t>Jenkins (Partner</a:t>
            </a:r>
            <a:r>
              <a:rPr lang="en-US" sz="1300" dirty="0" smtClean="0">
                <a:solidFill>
                  <a:srgbClr val="4D4D4D"/>
                </a:solidFill>
                <a:latin typeface="Arial" charset="0"/>
                <a:cs typeface="Arial" charset="0"/>
              </a:rPr>
              <a:t>)</a:t>
            </a:r>
            <a:endParaRPr lang="en-US" sz="1300" dirty="0">
              <a:solidFill>
                <a:srgbClr val="4D4D4D"/>
              </a:solidFill>
              <a:latin typeface="Arial" charset="0"/>
              <a:cs typeface="Arial" charset="0"/>
            </a:endParaRPr>
          </a:p>
        </p:txBody>
      </p:sp>
      <p:sp>
        <p:nvSpPr>
          <p:cNvPr id="14" name="Rectangle 13"/>
          <p:cNvSpPr/>
          <p:nvPr/>
        </p:nvSpPr>
        <p:spPr>
          <a:xfrm>
            <a:off x="7432900" y="4515088"/>
            <a:ext cx="1172554" cy="289823"/>
          </a:xfrm>
          <a:prstGeom prst="rect">
            <a:avLst/>
          </a:prstGeom>
        </p:spPr>
        <p:txBody>
          <a:bodyPr wrap="none">
            <a:spAutoFit/>
          </a:bodyPr>
          <a:lstStyle/>
          <a:p>
            <a:pPr algn="ctr" defTabSz="889000">
              <a:lnSpc>
                <a:spcPct val="90000"/>
              </a:lnSpc>
              <a:spcBef>
                <a:spcPct val="0"/>
              </a:spcBef>
              <a:spcAft>
                <a:spcPct val="35000"/>
              </a:spcAft>
            </a:pPr>
            <a:r>
              <a:rPr lang="en-US" sz="1400" dirty="0" smtClean="0">
                <a:solidFill>
                  <a:srgbClr val="4D4D4D"/>
                </a:solidFill>
                <a:latin typeface="Arial"/>
              </a:rPr>
              <a:t>….and more</a:t>
            </a:r>
          </a:p>
        </p:txBody>
      </p:sp>
      <p:sp>
        <p:nvSpPr>
          <p:cNvPr id="15" name="Rectangle 14"/>
          <p:cNvSpPr/>
          <p:nvPr/>
        </p:nvSpPr>
        <p:spPr>
          <a:xfrm>
            <a:off x="474133" y="4039275"/>
            <a:ext cx="8094133" cy="289823"/>
          </a:xfrm>
          <a:prstGeom prst="rect">
            <a:avLst/>
          </a:prstGeom>
        </p:spPr>
        <p:txBody>
          <a:bodyPr wrap="square">
            <a:spAutoFit/>
          </a:bodyPr>
          <a:lstStyle/>
          <a:p>
            <a:pPr algn="ctr" defTabSz="1200150">
              <a:lnSpc>
                <a:spcPct val="90000"/>
              </a:lnSpc>
              <a:spcBef>
                <a:spcPct val="0"/>
              </a:spcBef>
              <a:spcAft>
                <a:spcPct val="35000"/>
              </a:spcAft>
            </a:pPr>
            <a:r>
              <a:rPr lang="en-US" sz="1400" b="1" cap="all" dirty="0">
                <a:solidFill>
                  <a:srgbClr val="008881"/>
                </a:solidFill>
                <a:latin typeface="Arial"/>
                <a:cs typeface="Arial"/>
              </a:rPr>
              <a:t>Deploy, </a:t>
            </a:r>
            <a:r>
              <a:rPr lang="en-US" sz="1400" b="1" cap="all" dirty="0" smtClean="0">
                <a:solidFill>
                  <a:srgbClr val="008881"/>
                </a:solidFill>
                <a:latin typeface="Arial"/>
                <a:cs typeface="Arial"/>
              </a:rPr>
              <a:t>Operate, </a:t>
            </a:r>
            <a:r>
              <a:rPr lang="en-US" sz="1400" b="1" cap="all" dirty="0">
                <a:solidFill>
                  <a:srgbClr val="008881"/>
                </a:solidFill>
                <a:latin typeface="Arial"/>
                <a:cs typeface="Arial"/>
              </a:rPr>
              <a:t>Update, Scale on any Infrastructure</a:t>
            </a:r>
            <a:endParaRPr lang="en-US" sz="1400" b="1" cap="all" dirty="0">
              <a:solidFill>
                <a:srgbClr val="008881"/>
              </a:solidFill>
              <a:latin typeface="Arial"/>
            </a:endParaRPr>
          </a:p>
        </p:txBody>
      </p:sp>
      <p:pic>
        <p:nvPicPr>
          <p:cNvPr id="16" name="Picture 15"/>
          <p:cNvPicPr>
            <a:picLocks noChangeAspect="1"/>
          </p:cNvPicPr>
          <p:nvPr/>
        </p:nvPicPr>
        <p:blipFill>
          <a:blip r:embed="rId2" cstate="print"/>
          <a:stretch>
            <a:fillRect/>
          </a:stretch>
        </p:blipFill>
        <p:spPr>
          <a:xfrm>
            <a:off x="982133" y="4518944"/>
            <a:ext cx="1164167" cy="294992"/>
          </a:xfrm>
          <a:prstGeom prst="rect">
            <a:avLst/>
          </a:prstGeom>
          <a:noFill/>
          <a:ln>
            <a:noFill/>
          </a:ln>
        </p:spPr>
      </p:pic>
      <p:pic>
        <p:nvPicPr>
          <p:cNvPr id="17" name="Picture 16"/>
          <p:cNvPicPr>
            <a:picLocks noChangeAspect="1"/>
          </p:cNvPicPr>
          <p:nvPr/>
        </p:nvPicPr>
        <p:blipFill>
          <a:blip r:embed="rId3" cstate="print"/>
          <a:stretch>
            <a:fillRect/>
          </a:stretch>
        </p:blipFill>
        <p:spPr>
          <a:xfrm>
            <a:off x="3014133" y="4462319"/>
            <a:ext cx="977900" cy="359444"/>
          </a:xfrm>
          <a:prstGeom prst="rect">
            <a:avLst/>
          </a:prstGeom>
        </p:spPr>
      </p:pic>
      <p:pic>
        <p:nvPicPr>
          <p:cNvPr id="18" name="Picture 17"/>
          <p:cNvPicPr>
            <a:picLocks noChangeAspect="1"/>
          </p:cNvPicPr>
          <p:nvPr/>
        </p:nvPicPr>
        <p:blipFill>
          <a:blip r:embed="rId4" cstate="print"/>
          <a:stretch>
            <a:fillRect/>
          </a:stretch>
        </p:blipFill>
        <p:spPr>
          <a:xfrm>
            <a:off x="4538132" y="4491564"/>
            <a:ext cx="442331" cy="457200"/>
          </a:xfrm>
          <a:prstGeom prst="rect">
            <a:avLst/>
          </a:prstGeom>
        </p:spPr>
      </p:pic>
      <p:pic>
        <p:nvPicPr>
          <p:cNvPr id="19" name="Picture 18"/>
          <p:cNvPicPr>
            <a:picLocks noChangeAspect="1"/>
          </p:cNvPicPr>
          <p:nvPr/>
        </p:nvPicPr>
        <p:blipFill>
          <a:blip r:embed="rId5" cstate="print"/>
          <a:stretch>
            <a:fillRect/>
          </a:stretch>
        </p:blipFill>
        <p:spPr>
          <a:xfrm>
            <a:off x="5493729" y="4553811"/>
            <a:ext cx="1846738" cy="231445"/>
          </a:xfrm>
          <a:prstGeom prst="rect">
            <a:avLst/>
          </a:prstGeom>
        </p:spPr>
      </p:pic>
      <p:sp>
        <p:nvSpPr>
          <p:cNvPr id="26" name="Rounded Rectangle 25"/>
          <p:cNvSpPr/>
          <p:nvPr/>
        </p:nvSpPr>
        <p:spPr>
          <a:xfrm>
            <a:off x="347133" y="1405467"/>
            <a:ext cx="2523067" cy="618066"/>
          </a:xfrm>
          <a:prstGeom prst="roundRect">
            <a:avLst>
              <a:gd name="adj" fmla="val 8448"/>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550">
              <a:lnSpc>
                <a:spcPct val="90000"/>
              </a:lnSpc>
              <a:spcBef>
                <a:spcPct val="0"/>
              </a:spcBef>
              <a:spcAft>
                <a:spcPct val="35000"/>
              </a:spcAft>
            </a:pPr>
            <a:r>
              <a:rPr lang="en-US" sz="1400" cap="all" dirty="0" smtClean="0">
                <a:solidFill>
                  <a:srgbClr val="FFFFFF"/>
                </a:solidFill>
                <a:latin typeface="Arial"/>
              </a:rPr>
              <a:t>Integrated operator functions</a:t>
            </a:r>
            <a:endParaRPr lang="en-US" sz="1400" cap="all" dirty="0">
              <a:solidFill>
                <a:srgbClr val="FFFFFF"/>
              </a:solidFill>
              <a:latin typeface="Arial"/>
            </a:endParaRPr>
          </a:p>
        </p:txBody>
      </p:sp>
      <p:sp>
        <p:nvSpPr>
          <p:cNvPr id="27" name="Rounded Rectangle 26"/>
          <p:cNvSpPr/>
          <p:nvPr/>
        </p:nvSpPr>
        <p:spPr>
          <a:xfrm>
            <a:off x="3183466" y="1405467"/>
            <a:ext cx="3141134" cy="618066"/>
          </a:xfrm>
          <a:prstGeom prst="roundRect">
            <a:avLst>
              <a:gd name="adj" fmla="val 8448"/>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550">
              <a:lnSpc>
                <a:spcPct val="90000"/>
              </a:lnSpc>
              <a:spcBef>
                <a:spcPct val="0"/>
              </a:spcBef>
              <a:spcAft>
                <a:spcPct val="35000"/>
              </a:spcAft>
            </a:pPr>
            <a:r>
              <a:rPr lang="en-US" sz="1400" cap="all" dirty="0" smtClean="0">
                <a:solidFill>
                  <a:srgbClr val="FFFFFF"/>
                </a:solidFill>
                <a:latin typeface="Arial"/>
              </a:rPr>
              <a:t>Ready Middleware Services</a:t>
            </a:r>
            <a:endParaRPr lang="en-US" sz="1400" cap="all" dirty="0">
              <a:solidFill>
                <a:srgbClr val="FFFFFF"/>
              </a:solidFill>
              <a:latin typeface="Arial"/>
            </a:endParaRPr>
          </a:p>
        </p:txBody>
      </p:sp>
      <p:sp>
        <p:nvSpPr>
          <p:cNvPr id="28" name="Rounded Rectangle 27"/>
          <p:cNvSpPr/>
          <p:nvPr/>
        </p:nvSpPr>
        <p:spPr>
          <a:xfrm>
            <a:off x="6553200" y="1405467"/>
            <a:ext cx="2192867" cy="618066"/>
          </a:xfrm>
          <a:prstGeom prst="roundRect">
            <a:avLst>
              <a:gd name="adj" fmla="val 8448"/>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44550">
              <a:lnSpc>
                <a:spcPct val="90000"/>
              </a:lnSpc>
              <a:spcBef>
                <a:spcPct val="0"/>
              </a:spcBef>
              <a:spcAft>
                <a:spcPct val="35000"/>
              </a:spcAft>
            </a:pPr>
            <a:r>
              <a:rPr lang="en-US" sz="1400" cap="all" dirty="0" smtClean="0">
                <a:solidFill>
                  <a:srgbClr val="FFFFFF"/>
                </a:solidFill>
                <a:latin typeface="Arial"/>
              </a:rPr>
              <a:t>Auto deploy </a:t>
            </a:r>
            <a:br>
              <a:rPr lang="en-US" sz="1400" cap="all" dirty="0" smtClean="0">
                <a:solidFill>
                  <a:srgbClr val="FFFFFF"/>
                </a:solidFill>
                <a:latin typeface="Arial"/>
              </a:rPr>
            </a:br>
            <a:r>
              <a:rPr lang="en-US" sz="1400" cap="all" dirty="0" smtClean="0">
                <a:solidFill>
                  <a:srgbClr val="FFFFFF"/>
                </a:solidFill>
                <a:latin typeface="Arial"/>
              </a:rPr>
              <a:t>and scale</a:t>
            </a:r>
            <a:endParaRPr lang="en-US" sz="1400" cap="all" dirty="0">
              <a:solidFill>
                <a:srgbClr val="FFFFFF"/>
              </a:solidFill>
              <a:latin typeface="Arial"/>
            </a:endParaRPr>
          </a:p>
        </p:txBody>
      </p:sp>
    </p:spTree>
    <p:extLst>
      <p:ext uri="{BB962C8B-B14F-4D97-AF65-F5344CB8AC3E}">
        <p14:creationId xmlns:p14="http://schemas.microsoft.com/office/powerpoint/2010/main" val="312603268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90587" y="1811505"/>
            <a:ext cx="4384145" cy="507831"/>
          </a:xfrm>
        </p:spPr>
        <p:txBody>
          <a:bodyPr/>
          <a:lstStyle/>
          <a:p>
            <a:r>
              <a:rPr lang="en-US" dirty="0" smtClean="0"/>
              <a:t>Pivotal CF</a:t>
            </a:r>
            <a:endParaRPr lang="en-US" dirty="0"/>
          </a:p>
        </p:txBody>
      </p:sp>
      <p:sp>
        <p:nvSpPr>
          <p:cNvPr id="3" name="Subtitle 2"/>
          <p:cNvSpPr>
            <a:spLocks noGrp="1"/>
          </p:cNvSpPr>
          <p:nvPr>
            <p:ph type="subTitle" idx="1"/>
          </p:nvPr>
        </p:nvSpPr>
        <p:spPr>
          <a:xfrm>
            <a:off x="890588" y="2633384"/>
            <a:ext cx="7770812" cy="369332"/>
          </a:xfrm>
        </p:spPr>
        <p:txBody>
          <a:bodyPr/>
          <a:lstStyle/>
          <a:p>
            <a:r>
              <a:rPr lang="en-US" dirty="0" smtClean="0"/>
              <a:t>The Platform for a New Era of Software Innovation</a:t>
            </a:r>
            <a:endParaRPr lang="en-US" dirty="0"/>
          </a:p>
        </p:txBody>
      </p:sp>
      <p:sp>
        <p:nvSpPr>
          <p:cNvPr id="5" name="Content Placeholder 4"/>
          <p:cNvSpPr>
            <a:spLocks noGrp="1"/>
          </p:cNvSpPr>
          <p:nvPr>
            <p:ph sz="quarter" idx="11"/>
          </p:nvPr>
        </p:nvSpPr>
        <p:spPr>
          <a:xfrm>
            <a:off x="908582" y="3414161"/>
            <a:ext cx="5026550" cy="707886"/>
          </a:xfrm>
        </p:spPr>
        <p:txBody>
          <a:bodyPr/>
          <a:lstStyle/>
          <a:p>
            <a:r>
              <a:rPr lang="en-US" dirty="0" smtClean="0">
                <a:solidFill>
                  <a:schemeClr val="bg1"/>
                </a:solidFill>
              </a:rPr>
              <a:t>Alberto Flores</a:t>
            </a:r>
          </a:p>
          <a:p>
            <a:r>
              <a:rPr lang="en-US" sz="1400" i="1" dirty="0" smtClean="0"/>
              <a:t>Sr. Field Engineer</a:t>
            </a:r>
          </a:p>
          <a:p>
            <a:r>
              <a:rPr lang="en-US" sz="1400" b="1" dirty="0" smtClean="0">
                <a:solidFill>
                  <a:srgbClr val="CCFFCC"/>
                </a:solidFill>
              </a:rPr>
              <a:t>Pivotal Federal</a:t>
            </a:r>
            <a:endParaRPr lang="en-US" sz="1400" b="1" dirty="0">
              <a:solidFill>
                <a:srgbClr val="CCFFCC"/>
              </a:solidFill>
            </a:endParaRPr>
          </a:p>
        </p:txBody>
      </p:sp>
      <p:pic>
        <p:nvPicPr>
          <p:cNvPr id="6" name="Picture 5" descr="VMW-LGO-CloudFoundry-217-square.png"/>
          <p:cNvPicPr>
            <a:picLocks noChangeAspect="1"/>
          </p:cNvPicPr>
          <p:nvPr/>
        </p:nvPicPr>
        <p:blipFill>
          <a:blip r:embed="rId3" cstate="print"/>
          <a:stretch>
            <a:fillRect/>
          </a:stretch>
        </p:blipFill>
        <p:spPr>
          <a:xfrm>
            <a:off x="7231531" y="373736"/>
            <a:ext cx="1476718" cy="1476718"/>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356594" y="168578"/>
            <a:ext cx="8410575" cy="460375"/>
          </a:xfrm>
        </p:spPr>
        <p:txBody>
          <a:bodyPr/>
          <a:lstStyle/>
          <a:p>
            <a:r>
              <a:rPr lang="en-US" sz="2800" dirty="0"/>
              <a:t>The Cloud Foundry OSS Foundation</a:t>
            </a:r>
          </a:p>
        </p:txBody>
      </p:sp>
      <p:pic>
        <p:nvPicPr>
          <p:cNvPr id="22" name="Picture 21"/>
          <p:cNvPicPr>
            <a:picLocks noChangeAspect="1"/>
          </p:cNvPicPr>
          <p:nvPr/>
        </p:nvPicPr>
        <p:blipFill>
          <a:blip r:embed="rId3"/>
          <a:stretch>
            <a:fillRect/>
          </a:stretch>
        </p:blipFill>
        <p:spPr>
          <a:xfrm>
            <a:off x="6009809" y="2224851"/>
            <a:ext cx="1351545" cy="452837"/>
          </a:xfrm>
          <a:prstGeom prst="rect">
            <a:avLst/>
          </a:prstGeom>
        </p:spPr>
      </p:pic>
      <p:pic>
        <p:nvPicPr>
          <p:cNvPr id="24" name="Picture 23"/>
          <p:cNvPicPr>
            <a:picLocks noChangeAspect="1"/>
          </p:cNvPicPr>
          <p:nvPr/>
        </p:nvPicPr>
        <p:blipFill>
          <a:blip r:embed="rId4"/>
          <a:stretch>
            <a:fillRect/>
          </a:stretch>
        </p:blipFill>
        <p:spPr>
          <a:xfrm>
            <a:off x="3369930" y="2794073"/>
            <a:ext cx="875160" cy="415701"/>
          </a:xfrm>
          <a:prstGeom prst="rect">
            <a:avLst/>
          </a:prstGeom>
        </p:spPr>
      </p:pic>
      <p:pic>
        <p:nvPicPr>
          <p:cNvPr id="25" name="Picture 24"/>
          <p:cNvPicPr>
            <a:picLocks noChangeAspect="1"/>
          </p:cNvPicPr>
          <p:nvPr/>
        </p:nvPicPr>
        <p:blipFill>
          <a:blip r:embed="rId5"/>
          <a:stretch>
            <a:fillRect/>
          </a:stretch>
        </p:blipFill>
        <p:spPr>
          <a:xfrm>
            <a:off x="2096608" y="2278220"/>
            <a:ext cx="690520" cy="455343"/>
          </a:xfrm>
          <a:prstGeom prst="rect">
            <a:avLst/>
          </a:prstGeom>
        </p:spPr>
      </p:pic>
      <p:pic>
        <p:nvPicPr>
          <p:cNvPr id="26" name="Picture 25"/>
          <p:cNvPicPr>
            <a:picLocks noChangeAspect="1"/>
          </p:cNvPicPr>
          <p:nvPr/>
        </p:nvPicPr>
        <p:blipFill>
          <a:blip r:embed="rId6"/>
          <a:stretch>
            <a:fillRect/>
          </a:stretch>
        </p:blipFill>
        <p:spPr>
          <a:xfrm>
            <a:off x="1898564" y="2834581"/>
            <a:ext cx="1187232" cy="264940"/>
          </a:xfrm>
          <a:prstGeom prst="rect">
            <a:avLst/>
          </a:prstGeom>
        </p:spPr>
      </p:pic>
      <p:pic>
        <p:nvPicPr>
          <p:cNvPr id="29" name="Picture 28"/>
          <p:cNvPicPr>
            <a:picLocks noChangeAspect="1"/>
          </p:cNvPicPr>
          <p:nvPr/>
        </p:nvPicPr>
        <p:blipFill>
          <a:blip r:embed="rId7"/>
          <a:stretch>
            <a:fillRect/>
          </a:stretch>
        </p:blipFill>
        <p:spPr>
          <a:xfrm>
            <a:off x="3133124" y="2137724"/>
            <a:ext cx="1257678" cy="680383"/>
          </a:xfrm>
          <a:prstGeom prst="rect">
            <a:avLst/>
          </a:prstGeom>
        </p:spPr>
      </p:pic>
      <p:pic>
        <p:nvPicPr>
          <p:cNvPr id="31" name="Picture 30"/>
          <p:cNvPicPr>
            <a:picLocks noChangeAspect="1"/>
          </p:cNvPicPr>
          <p:nvPr/>
        </p:nvPicPr>
        <p:blipFill>
          <a:blip r:embed="rId8"/>
          <a:stretch>
            <a:fillRect/>
          </a:stretch>
        </p:blipFill>
        <p:spPr>
          <a:xfrm>
            <a:off x="878278" y="2124769"/>
            <a:ext cx="939344" cy="653001"/>
          </a:xfrm>
          <a:prstGeom prst="rect">
            <a:avLst/>
          </a:prstGeom>
        </p:spPr>
      </p:pic>
      <p:pic>
        <p:nvPicPr>
          <p:cNvPr id="32" name="Picture 31"/>
          <p:cNvPicPr>
            <a:picLocks noChangeAspect="1"/>
          </p:cNvPicPr>
          <p:nvPr/>
        </p:nvPicPr>
        <p:blipFill>
          <a:blip r:embed="rId9"/>
          <a:stretch>
            <a:fillRect/>
          </a:stretch>
        </p:blipFill>
        <p:spPr>
          <a:xfrm>
            <a:off x="6338779" y="2687109"/>
            <a:ext cx="814713" cy="488828"/>
          </a:xfrm>
          <a:prstGeom prst="rect">
            <a:avLst/>
          </a:prstGeom>
        </p:spPr>
      </p:pic>
      <p:pic>
        <p:nvPicPr>
          <p:cNvPr id="30" name="Picture 29"/>
          <p:cNvPicPr>
            <a:picLocks noChangeAspect="1"/>
          </p:cNvPicPr>
          <p:nvPr/>
        </p:nvPicPr>
        <p:blipFill>
          <a:blip r:embed="rId10"/>
          <a:stretch>
            <a:fillRect/>
          </a:stretch>
        </p:blipFill>
        <p:spPr>
          <a:xfrm>
            <a:off x="1050708" y="2695152"/>
            <a:ext cx="538974" cy="541380"/>
          </a:xfrm>
          <a:prstGeom prst="rect">
            <a:avLst/>
          </a:prstGeom>
        </p:spPr>
      </p:pic>
      <p:sp>
        <p:nvSpPr>
          <p:cNvPr id="2" name="Rounded Rectangle 1"/>
          <p:cNvSpPr/>
          <p:nvPr/>
        </p:nvSpPr>
        <p:spPr>
          <a:xfrm>
            <a:off x="310830" y="752986"/>
            <a:ext cx="8481263" cy="1074655"/>
          </a:xfrm>
          <a:prstGeom prst="roundRect">
            <a:avLst/>
          </a:prstGeom>
          <a:noFill/>
          <a:ln w="19050" cmpd="sng">
            <a:solidFill>
              <a:srgbClr val="00685D"/>
            </a:solidFill>
            <a:prstDash val="dot"/>
          </a:ln>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ln>
                <a:solidFill>
                  <a:srgbClr val="2E7CA2"/>
                </a:solidFill>
              </a:ln>
              <a:solidFill>
                <a:schemeClr val="tx1"/>
              </a:solidFill>
            </a:endParaRPr>
          </a:p>
        </p:txBody>
      </p:sp>
      <p:pic>
        <p:nvPicPr>
          <p:cNvPr id="11" name="Picture 10"/>
          <p:cNvPicPr>
            <a:picLocks noChangeAspect="1"/>
          </p:cNvPicPr>
          <p:nvPr/>
        </p:nvPicPr>
        <p:blipFill>
          <a:blip r:embed="rId11"/>
          <a:stretch>
            <a:fillRect/>
          </a:stretch>
        </p:blipFill>
        <p:spPr>
          <a:xfrm>
            <a:off x="7145854" y="838730"/>
            <a:ext cx="1510031" cy="381730"/>
          </a:xfrm>
          <a:prstGeom prst="rect">
            <a:avLst/>
          </a:prstGeom>
        </p:spPr>
      </p:pic>
      <p:pic>
        <p:nvPicPr>
          <p:cNvPr id="12" name="Picture 11"/>
          <p:cNvPicPr>
            <a:picLocks noChangeAspect="1"/>
          </p:cNvPicPr>
          <p:nvPr/>
        </p:nvPicPr>
        <p:blipFill>
          <a:blip r:embed="rId12"/>
          <a:stretch>
            <a:fillRect/>
          </a:stretch>
        </p:blipFill>
        <p:spPr>
          <a:xfrm>
            <a:off x="4932020" y="876850"/>
            <a:ext cx="1632828" cy="459353"/>
          </a:xfrm>
          <a:prstGeom prst="rect">
            <a:avLst/>
          </a:prstGeom>
        </p:spPr>
      </p:pic>
      <p:pic>
        <p:nvPicPr>
          <p:cNvPr id="13" name="Picture 12"/>
          <p:cNvPicPr>
            <a:picLocks noChangeAspect="1"/>
          </p:cNvPicPr>
          <p:nvPr/>
        </p:nvPicPr>
        <p:blipFill>
          <a:blip r:embed="rId13"/>
          <a:stretch>
            <a:fillRect/>
          </a:stretch>
        </p:blipFill>
        <p:spPr>
          <a:xfrm>
            <a:off x="6712139" y="1331547"/>
            <a:ext cx="806799" cy="405953"/>
          </a:xfrm>
          <a:prstGeom prst="rect">
            <a:avLst/>
          </a:prstGeom>
        </p:spPr>
      </p:pic>
      <p:pic>
        <p:nvPicPr>
          <p:cNvPr id="7" name="Picture 6"/>
          <p:cNvPicPr>
            <a:picLocks noChangeAspect="1"/>
          </p:cNvPicPr>
          <p:nvPr/>
        </p:nvPicPr>
        <p:blipFill>
          <a:blip r:embed="rId14"/>
          <a:stretch>
            <a:fillRect/>
          </a:stretch>
        </p:blipFill>
        <p:spPr>
          <a:xfrm>
            <a:off x="2925194" y="871153"/>
            <a:ext cx="934336" cy="503809"/>
          </a:xfrm>
          <a:prstGeom prst="rect">
            <a:avLst/>
          </a:prstGeom>
        </p:spPr>
      </p:pic>
      <p:pic>
        <p:nvPicPr>
          <p:cNvPr id="16" name="Picture 15"/>
          <p:cNvPicPr>
            <a:picLocks noChangeAspect="1"/>
          </p:cNvPicPr>
          <p:nvPr/>
        </p:nvPicPr>
        <p:blipFill>
          <a:blip r:embed="rId15"/>
          <a:stretch>
            <a:fillRect/>
          </a:stretch>
        </p:blipFill>
        <p:spPr>
          <a:xfrm>
            <a:off x="2065594" y="1366404"/>
            <a:ext cx="805140" cy="322057"/>
          </a:xfrm>
          <a:prstGeom prst="rect">
            <a:avLst/>
          </a:prstGeom>
        </p:spPr>
      </p:pic>
      <p:pic>
        <p:nvPicPr>
          <p:cNvPr id="15" name="Picture 14"/>
          <p:cNvPicPr>
            <a:picLocks noChangeAspect="1"/>
          </p:cNvPicPr>
          <p:nvPr/>
        </p:nvPicPr>
        <p:blipFill>
          <a:blip r:embed="rId16"/>
          <a:stretch>
            <a:fillRect/>
          </a:stretch>
        </p:blipFill>
        <p:spPr>
          <a:xfrm>
            <a:off x="4055823" y="1146835"/>
            <a:ext cx="640331" cy="640331"/>
          </a:xfrm>
          <a:prstGeom prst="rect">
            <a:avLst/>
          </a:prstGeom>
        </p:spPr>
      </p:pic>
      <p:pic>
        <p:nvPicPr>
          <p:cNvPr id="10" name="Picture 9"/>
          <p:cNvPicPr>
            <a:picLocks noChangeAspect="1"/>
          </p:cNvPicPr>
          <p:nvPr/>
        </p:nvPicPr>
        <p:blipFill>
          <a:blip r:embed="rId17"/>
          <a:stretch>
            <a:fillRect/>
          </a:stretch>
        </p:blipFill>
        <p:spPr>
          <a:xfrm>
            <a:off x="4584330" y="2284555"/>
            <a:ext cx="1214187" cy="333429"/>
          </a:xfrm>
          <a:prstGeom prst="rect">
            <a:avLst/>
          </a:prstGeom>
        </p:spPr>
      </p:pic>
      <p:pic>
        <p:nvPicPr>
          <p:cNvPr id="28" name="Picture 53" descr="\\kensui-vsv1\★情報戦略担当☆\広報業務\ＣＩロゴ\ロゴ\NTT\NTT_Logo_L\L_JPEG\NTT_Logo_L-4C.jp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0787" y="2792839"/>
            <a:ext cx="1105307" cy="40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915772" y="585351"/>
            <a:ext cx="942786" cy="307777"/>
          </a:xfrm>
          <a:prstGeom prst="rect">
            <a:avLst/>
          </a:prstGeom>
          <a:solidFill>
            <a:schemeClr val="bg1"/>
          </a:solidFill>
        </p:spPr>
        <p:txBody>
          <a:bodyPr wrap="none">
            <a:spAutoFit/>
          </a:bodyPr>
          <a:lstStyle/>
          <a:p>
            <a:pPr algn="ctr"/>
            <a:r>
              <a:rPr lang="en-US" sz="1400" b="1" dirty="0" smtClean="0">
                <a:solidFill>
                  <a:srgbClr val="1C7B70"/>
                </a:solidFill>
              </a:rPr>
              <a:t>Platinum</a:t>
            </a:r>
            <a:endParaRPr lang="en-US" sz="1050" b="1" dirty="0">
              <a:solidFill>
                <a:srgbClr val="1C7B70"/>
              </a:solidFill>
            </a:endParaRPr>
          </a:p>
        </p:txBody>
      </p:sp>
      <p:sp>
        <p:nvSpPr>
          <p:cNvPr id="33" name="Rounded Rectangle 32"/>
          <p:cNvSpPr/>
          <p:nvPr/>
        </p:nvSpPr>
        <p:spPr>
          <a:xfrm>
            <a:off x="310830" y="2144404"/>
            <a:ext cx="8481263" cy="1163477"/>
          </a:xfrm>
          <a:prstGeom prst="roundRect">
            <a:avLst/>
          </a:prstGeom>
          <a:noFill/>
          <a:ln w="19050" cmpd="sng">
            <a:solidFill>
              <a:srgbClr val="00685D"/>
            </a:solidFill>
            <a:prstDash val="dot"/>
          </a:ln>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ln>
                <a:solidFill>
                  <a:srgbClr val="2E7CA2"/>
                </a:solidFill>
              </a:ln>
              <a:solidFill>
                <a:schemeClr val="tx1"/>
              </a:solidFill>
            </a:endParaRPr>
          </a:p>
        </p:txBody>
      </p:sp>
      <p:sp>
        <p:nvSpPr>
          <p:cNvPr id="20" name="Rounded Rectangle 19"/>
          <p:cNvSpPr/>
          <p:nvPr/>
        </p:nvSpPr>
        <p:spPr>
          <a:xfrm>
            <a:off x="7513241" y="2594325"/>
            <a:ext cx="1154519" cy="346382"/>
          </a:xfrm>
          <a:prstGeom prst="roundRect">
            <a:avLst/>
          </a:prstGeom>
          <a:solidFill>
            <a:srgbClr val="FFFFFF"/>
          </a:solidFill>
          <a:ln>
            <a:solidFill>
              <a:srgbClr val="33928A"/>
            </a:solidFill>
          </a:ln>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200" dirty="0" smtClean="0">
                <a:solidFill>
                  <a:schemeClr val="bg2"/>
                </a:solidFill>
              </a:rPr>
              <a:t>Announcing more soon</a:t>
            </a:r>
            <a:endParaRPr lang="en-US" sz="1200" dirty="0">
              <a:solidFill>
                <a:schemeClr val="bg2"/>
              </a:solidFill>
            </a:endParaRPr>
          </a:p>
        </p:txBody>
      </p:sp>
      <p:pic>
        <p:nvPicPr>
          <p:cNvPr id="4" name="Picture 3"/>
          <p:cNvPicPr>
            <a:picLocks noChangeAspect="1"/>
          </p:cNvPicPr>
          <p:nvPr/>
        </p:nvPicPr>
        <p:blipFill>
          <a:blip r:embed="rId19"/>
          <a:stretch>
            <a:fillRect/>
          </a:stretch>
        </p:blipFill>
        <p:spPr>
          <a:xfrm>
            <a:off x="599474" y="963682"/>
            <a:ext cx="1220785" cy="278517"/>
          </a:xfrm>
          <a:prstGeom prst="rect">
            <a:avLst/>
          </a:prstGeom>
        </p:spPr>
      </p:pic>
      <p:sp>
        <p:nvSpPr>
          <p:cNvPr id="40" name="Rectangle 39"/>
          <p:cNvSpPr/>
          <p:nvPr/>
        </p:nvSpPr>
        <p:spPr>
          <a:xfrm>
            <a:off x="4090400" y="1980322"/>
            <a:ext cx="593532" cy="307777"/>
          </a:xfrm>
          <a:prstGeom prst="rect">
            <a:avLst/>
          </a:prstGeom>
          <a:solidFill>
            <a:schemeClr val="bg1"/>
          </a:solidFill>
        </p:spPr>
        <p:txBody>
          <a:bodyPr wrap="none">
            <a:spAutoFit/>
          </a:bodyPr>
          <a:lstStyle/>
          <a:p>
            <a:pPr algn="ctr"/>
            <a:r>
              <a:rPr lang="en-US" sz="1400" b="1" dirty="0" smtClean="0">
                <a:solidFill>
                  <a:srgbClr val="1C7B70"/>
                </a:solidFill>
              </a:rPr>
              <a:t>Gold</a:t>
            </a:r>
            <a:endParaRPr lang="en-US" sz="1050" b="1" dirty="0">
              <a:solidFill>
                <a:srgbClr val="1C7B70"/>
              </a:solidFill>
            </a:endParaRPr>
          </a:p>
        </p:txBody>
      </p:sp>
      <p:pic>
        <p:nvPicPr>
          <p:cNvPr id="42" name="Picture 41"/>
          <p:cNvPicPr>
            <a:picLocks noChangeAspect="1"/>
          </p:cNvPicPr>
          <p:nvPr/>
        </p:nvPicPr>
        <p:blipFill>
          <a:blip r:embed="rId20"/>
          <a:stretch>
            <a:fillRect/>
          </a:stretch>
        </p:blipFill>
        <p:spPr>
          <a:xfrm>
            <a:off x="7689567" y="4199609"/>
            <a:ext cx="1044339" cy="407944"/>
          </a:xfrm>
          <a:prstGeom prst="rect">
            <a:avLst/>
          </a:prstGeom>
        </p:spPr>
      </p:pic>
      <p:pic>
        <p:nvPicPr>
          <p:cNvPr id="43" name="Picture 42"/>
          <p:cNvPicPr>
            <a:picLocks noChangeAspect="1"/>
          </p:cNvPicPr>
          <p:nvPr/>
        </p:nvPicPr>
        <p:blipFill>
          <a:blip r:embed="rId21"/>
          <a:stretch>
            <a:fillRect/>
          </a:stretch>
        </p:blipFill>
        <p:spPr>
          <a:xfrm>
            <a:off x="1078697" y="4274169"/>
            <a:ext cx="701233" cy="148310"/>
          </a:xfrm>
          <a:prstGeom prst="rect">
            <a:avLst/>
          </a:prstGeom>
        </p:spPr>
      </p:pic>
      <p:pic>
        <p:nvPicPr>
          <p:cNvPr id="44" name="Picture 43"/>
          <p:cNvPicPr>
            <a:picLocks noChangeAspect="1"/>
          </p:cNvPicPr>
          <p:nvPr/>
        </p:nvPicPr>
        <p:blipFill>
          <a:blip r:embed="rId22"/>
          <a:stretch>
            <a:fillRect/>
          </a:stretch>
        </p:blipFill>
        <p:spPr>
          <a:xfrm>
            <a:off x="478685" y="4127906"/>
            <a:ext cx="459093" cy="405308"/>
          </a:xfrm>
          <a:prstGeom prst="rect">
            <a:avLst/>
          </a:prstGeom>
        </p:spPr>
      </p:pic>
      <p:pic>
        <p:nvPicPr>
          <p:cNvPr id="45" name="Picture 44"/>
          <p:cNvPicPr>
            <a:picLocks noChangeAspect="1"/>
          </p:cNvPicPr>
          <p:nvPr/>
        </p:nvPicPr>
        <p:blipFill>
          <a:blip r:embed="rId23"/>
          <a:stretch>
            <a:fillRect/>
          </a:stretch>
        </p:blipFill>
        <p:spPr>
          <a:xfrm>
            <a:off x="8081622" y="3744254"/>
            <a:ext cx="546435" cy="424290"/>
          </a:xfrm>
          <a:prstGeom prst="rect">
            <a:avLst/>
          </a:prstGeom>
        </p:spPr>
      </p:pic>
      <p:pic>
        <p:nvPicPr>
          <p:cNvPr id="46" name="Picture 45"/>
          <p:cNvPicPr>
            <a:picLocks noChangeAspect="1"/>
          </p:cNvPicPr>
          <p:nvPr/>
        </p:nvPicPr>
        <p:blipFill>
          <a:blip r:embed="rId24"/>
          <a:stretch>
            <a:fillRect/>
          </a:stretch>
        </p:blipFill>
        <p:spPr>
          <a:xfrm>
            <a:off x="1894672" y="4238396"/>
            <a:ext cx="1285288" cy="244816"/>
          </a:xfrm>
          <a:prstGeom prst="rect">
            <a:avLst/>
          </a:prstGeom>
        </p:spPr>
      </p:pic>
      <p:pic>
        <p:nvPicPr>
          <p:cNvPr id="47" name="Picture 46"/>
          <p:cNvPicPr>
            <a:picLocks noChangeAspect="1"/>
          </p:cNvPicPr>
          <p:nvPr/>
        </p:nvPicPr>
        <p:blipFill>
          <a:blip r:embed="rId25"/>
          <a:stretch>
            <a:fillRect/>
          </a:stretch>
        </p:blipFill>
        <p:spPr>
          <a:xfrm>
            <a:off x="6975590" y="4197784"/>
            <a:ext cx="623198" cy="295736"/>
          </a:xfrm>
          <a:prstGeom prst="rect">
            <a:avLst/>
          </a:prstGeom>
        </p:spPr>
      </p:pic>
      <p:pic>
        <p:nvPicPr>
          <p:cNvPr id="21" name="Picture 20"/>
          <p:cNvPicPr>
            <a:picLocks noChangeAspect="1"/>
          </p:cNvPicPr>
          <p:nvPr/>
        </p:nvPicPr>
        <p:blipFill>
          <a:blip r:embed="rId26"/>
          <a:stretch>
            <a:fillRect/>
          </a:stretch>
        </p:blipFill>
        <p:spPr>
          <a:xfrm>
            <a:off x="3301810" y="3697603"/>
            <a:ext cx="1094237" cy="530127"/>
          </a:xfrm>
          <a:prstGeom prst="rect">
            <a:avLst/>
          </a:prstGeom>
        </p:spPr>
      </p:pic>
      <p:pic>
        <p:nvPicPr>
          <p:cNvPr id="27" name="Picture 26"/>
          <p:cNvPicPr>
            <a:picLocks noChangeAspect="1"/>
          </p:cNvPicPr>
          <p:nvPr/>
        </p:nvPicPr>
        <p:blipFill>
          <a:blip r:embed="rId27"/>
          <a:stretch>
            <a:fillRect/>
          </a:stretch>
        </p:blipFill>
        <p:spPr>
          <a:xfrm>
            <a:off x="3171655" y="4176188"/>
            <a:ext cx="1262331" cy="344272"/>
          </a:xfrm>
          <a:prstGeom prst="rect">
            <a:avLst/>
          </a:prstGeom>
        </p:spPr>
      </p:pic>
      <p:pic>
        <p:nvPicPr>
          <p:cNvPr id="48" name="Picture 47"/>
          <p:cNvPicPr>
            <a:picLocks noChangeAspect="1"/>
          </p:cNvPicPr>
          <p:nvPr/>
        </p:nvPicPr>
        <p:blipFill>
          <a:blip r:embed="rId28"/>
          <a:stretch>
            <a:fillRect/>
          </a:stretch>
        </p:blipFill>
        <p:spPr>
          <a:xfrm>
            <a:off x="4532218" y="4251092"/>
            <a:ext cx="840883" cy="194465"/>
          </a:xfrm>
          <a:prstGeom prst="rect">
            <a:avLst/>
          </a:prstGeom>
        </p:spPr>
      </p:pic>
      <p:pic>
        <p:nvPicPr>
          <p:cNvPr id="51" name="Picture 50"/>
          <p:cNvPicPr>
            <a:picLocks noChangeAspect="1"/>
          </p:cNvPicPr>
          <p:nvPr/>
        </p:nvPicPr>
        <p:blipFill>
          <a:blip r:embed="rId29"/>
          <a:stretch>
            <a:fillRect/>
          </a:stretch>
        </p:blipFill>
        <p:spPr>
          <a:xfrm>
            <a:off x="5750980" y="3784803"/>
            <a:ext cx="828424" cy="350579"/>
          </a:xfrm>
          <a:prstGeom prst="rect">
            <a:avLst/>
          </a:prstGeom>
        </p:spPr>
      </p:pic>
      <p:pic>
        <p:nvPicPr>
          <p:cNvPr id="53" name="Picture 52"/>
          <p:cNvPicPr>
            <a:picLocks noChangeAspect="1"/>
          </p:cNvPicPr>
          <p:nvPr/>
        </p:nvPicPr>
        <p:blipFill>
          <a:blip r:embed="rId30"/>
          <a:stretch>
            <a:fillRect/>
          </a:stretch>
        </p:blipFill>
        <p:spPr>
          <a:xfrm>
            <a:off x="5582654" y="4234093"/>
            <a:ext cx="1294624" cy="228463"/>
          </a:xfrm>
          <a:prstGeom prst="rect">
            <a:avLst/>
          </a:prstGeom>
        </p:spPr>
      </p:pic>
      <p:pic>
        <p:nvPicPr>
          <p:cNvPr id="55" name="Picture 54"/>
          <p:cNvPicPr>
            <a:picLocks noChangeAspect="1"/>
          </p:cNvPicPr>
          <p:nvPr/>
        </p:nvPicPr>
        <p:blipFill>
          <a:blip r:embed="rId31"/>
          <a:stretch>
            <a:fillRect/>
          </a:stretch>
        </p:blipFill>
        <p:spPr>
          <a:xfrm>
            <a:off x="6771916" y="3805858"/>
            <a:ext cx="1197701" cy="262619"/>
          </a:xfrm>
          <a:prstGeom prst="rect">
            <a:avLst/>
          </a:prstGeom>
        </p:spPr>
      </p:pic>
      <p:pic>
        <p:nvPicPr>
          <p:cNvPr id="56" name="Picture 55"/>
          <p:cNvPicPr>
            <a:picLocks noChangeAspect="1"/>
          </p:cNvPicPr>
          <p:nvPr/>
        </p:nvPicPr>
        <p:blipFill>
          <a:blip r:embed="rId32"/>
          <a:stretch>
            <a:fillRect/>
          </a:stretch>
        </p:blipFill>
        <p:spPr>
          <a:xfrm>
            <a:off x="452870" y="3789882"/>
            <a:ext cx="1249698" cy="294571"/>
          </a:xfrm>
          <a:prstGeom prst="rect">
            <a:avLst/>
          </a:prstGeom>
        </p:spPr>
      </p:pic>
      <p:pic>
        <p:nvPicPr>
          <p:cNvPr id="58" name="Picture 57"/>
          <p:cNvPicPr>
            <a:picLocks noChangeAspect="1"/>
          </p:cNvPicPr>
          <p:nvPr/>
        </p:nvPicPr>
        <p:blipFill>
          <a:blip r:embed="rId33"/>
          <a:stretch>
            <a:fillRect/>
          </a:stretch>
        </p:blipFill>
        <p:spPr>
          <a:xfrm>
            <a:off x="1899633" y="3837950"/>
            <a:ext cx="1276160" cy="233962"/>
          </a:xfrm>
          <a:prstGeom prst="rect">
            <a:avLst/>
          </a:prstGeom>
        </p:spPr>
      </p:pic>
      <p:pic>
        <p:nvPicPr>
          <p:cNvPr id="59" name="Picture 58"/>
          <p:cNvPicPr>
            <a:picLocks noChangeAspect="1"/>
          </p:cNvPicPr>
          <p:nvPr/>
        </p:nvPicPr>
        <p:blipFill>
          <a:blip r:embed="rId34"/>
          <a:stretch>
            <a:fillRect/>
          </a:stretch>
        </p:blipFill>
        <p:spPr>
          <a:xfrm>
            <a:off x="10712991" y="4243721"/>
            <a:ext cx="1375596" cy="677107"/>
          </a:xfrm>
          <a:prstGeom prst="rect">
            <a:avLst/>
          </a:prstGeom>
        </p:spPr>
      </p:pic>
      <p:sp>
        <p:nvSpPr>
          <p:cNvPr id="34" name="Rounded Rectangle 33"/>
          <p:cNvSpPr/>
          <p:nvPr/>
        </p:nvSpPr>
        <p:spPr>
          <a:xfrm>
            <a:off x="310830" y="3603944"/>
            <a:ext cx="8481263" cy="999337"/>
          </a:xfrm>
          <a:prstGeom prst="roundRect">
            <a:avLst/>
          </a:prstGeom>
          <a:noFill/>
          <a:ln w="19050" cmpd="sng">
            <a:solidFill>
              <a:srgbClr val="00685D"/>
            </a:solidFill>
            <a:prstDash val="dot"/>
          </a:ln>
        </p:spPr>
        <p:style>
          <a:lnRef idx="1">
            <a:schemeClr val="accent1"/>
          </a:lnRef>
          <a:fillRef idx="3">
            <a:schemeClr val="accent1"/>
          </a:fillRef>
          <a:effectRef idx="2">
            <a:schemeClr val="accent1"/>
          </a:effectRef>
          <a:fontRef idx="minor">
            <a:schemeClr val="lt1"/>
          </a:fontRef>
        </p:style>
        <p:txBody>
          <a:bodyPr vert="vert270" rtlCol="0" anchor="ctr" anchorCtr="0"/>
          <a:lstStyle/>
          <a:p>
            <a:endParaRPr lang="en-US" dirty="0">
              <a:ln>
                <a:solidFill>
                  <a:srgbClr val="2E7CA2"/>
                </a:solidFill>
              </a:ln>
              <a:solidFill>
                <a:schemeClr val="tx1"/>
              </a:solidFill>
            </a:endParaRPr>
          </a:p>
        </p:txBody>
      </p:sp>
      <p:sp>
        <p:nvSpPr>
          <p:cNvPr id="41" name="Rectangle 40"/>
          <p:cNvSpPr/>
          <p:nvPr/>
        </p:nvSpPr>
        <p:spPr>
          <a:xfrm>
            <a:off x="4039705" y="3429290"/>
            <a:ext cx="684803" cy="307777"/>
          </a:xfrm>
          <a:prstGeom prst="rect">
            <a:avLst/>
          </a:prstGeom>
          <a:solidFill>
            <a:schemeClr val="bg1"/>
          </a:solidFill>
        </p:spPr>
        <p:txBody>
          <a:bodyPr wrap="none">
            <a:spAutoFit/>
          </a:bodyPr>
          <a:lstStyle/>
          <a:p>
            <a:pPr algn="ctr"/>
            <a:r>
              <a:rPr lang="en-US" sz="1400" b="1" dirty="0" smtClean="0">
                <a:solidFill>
                  <a:srgbClr val="1C7B70"/>
                </a:solidFill>
              </a:rPr>
              <a:t>Silver</a:t>
            </a:r>
            <a:endParaRPr lang="en-US" sz="1050" b="1" dirty="0">
              <a:solidFill>
                <a:srgbClr val="1C7B70"/>
              </a:solidFill>
            </a:endParaRPr>
          </a:p>
        </p:txBody>
      </p:sp>
      <p:pic>
        <p:nvPicPr>
          <p:cNvPr id="62" name="Picture 61"/>
          <p:cNvPicPr>
            <a:picLocks noChangeAspect="1"/>
          </p:cNvPicPr>
          <p:nvPr/>
        </p:nvPicPr>
        <p:blipFill>
          <a:blip r:embed="rId35"/>
          <a:stretch>
            <a:fillRect/>
          </a:stretch>
        </p:blipFill>
        <p:spPr>
          <a:xfrm>
            <a:off x="4594984" y="3865832"/>
            <a:ext cx="942106" cy="214115"/>
          </a:xfrm>
          <a:prstGeom prst="rect">
            <a:avLst/>
          </a:prstGeom>
        </p:spPr>
      </p:pic>
    </p:spTree>
    <p:extLst>
      <p:ext uri="{BB962C8B-B14F-4D97-AF65-F5344CB8AC3E}">
        <p14:creationId xmlns:p14="http://schemas.microsoft.com/office/powerpoint/2010/main" val="10934128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083919"/>
            <a:ext cx="9144000" cy="404981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Pivotal CF: </a:t>
            </a:r>
            <a:r>
              <a:rPr lang="en-US" sz="2800" dirty="0" smtClean="0">
                <a:latin typeface="Arial" charset="0"/>
                <a:cs typeface="Arial" charset="0"/>
              </a:rPr>
              <a:t>Cloud </a:t>
            </a:r>
            <a:r>
              <a:rPr lang="en-US" sz="2800" dirty="0">
                <a:latin typeface="Arial" charset="0"/>
                <a:cs typeface="Arial" charset="0"/>
              </a:rPr>
              <a:t>Independent </a:t>
            </a:r>
            <a:r>
              <a:rPr lang="en-US" sz="2800" dirty="0" smtClean="0">
                <a:latin typeface="Arial" charset="0"/>
                <a:cs typeface="Arial" charset="0"/>
              </a:rPr>
              <a:t>Enterprise </a:t>
            </a:r>
            <a:r>
              <a:rPr lang="en-US" sz="2800" dirty="0" err="1" smtClean="0">
                <a:latin typeface="Arial" charset="0"/>
                <a:cs typeface="Arial" charset="0"/>
              </a:rPr>
              <a:t>PaaS</a:t>
            </a:r>
            <a:endParaRPr lang="en-US" sz="2800" dirty="0"/>
          </a:p>
        </p:txBody>
      </p:sp>
      <p:grpSp>
        <p:nvGrpSpPr>
          <p:cNvPr id="9" name="Group 8"/>
          <p:cNvGrpSpPr/>
          <p:nvPr/>
        </p:nvGrpSpPr>
        <p:grpSpPr>
          <a:xfrm>
            <a:off x="265387" y="4036784"/>
            <a:ext cx="8678171" cy="522654"/>
            <a:chOff x="265387" y="3963031"/>
            <a:chExt cx="8678171" cy="560123"/>
          </a:xfrm>
        </p:grpSpPr>
        <p:sp>
          <p:nvSpPr>
            <p:cNvPr id="29" name="Rounded Rectangle 28"/>
            <p:cNvSpPr/>
            <p:nvPr/>
          </p:nvSpPr>
          <p:spPr>
            <a:xfrm>
              <a:off x="265387" y="3963031"/>
              <a:ext cx="8678171" cy="560123"/>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solidFill>
                <a:srgbClr val="00685D"/>
              </a:soli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30" name="Rounded Rectangle 29"/>
            <p:cNvSpPr/>
            <p:nvPr/>
          </p:nvSpPr>
          <p:spPr>
            <a:xfrm>
              <a:off x="1251857" y="4054215"/>
              <a:ext cx="6785429" cy="365760"/>
            </a:xfrm>
            <a:prstGeom prst="roundRect">
              <a:avLst>
                <a:gd name="adj" fmla="val 8448"/>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400" b="1" dirty="0">
                  <a:solidFill>
                    <a:srgbClr val="FFFFFF"/>
                  </a:solidFill>
                  <a:cs typeface="Arial"/>
                </a:rPr>
                <a:t>Deploy, </a:t>
              </a:r>
              <a:r>
                <a:rPr lang="en-US" sz="1400" b="1" dirty="0" smtClean="0">
                  <a:solidFill>
                    <a:srgbClr val="FFFFFF"/>
                  </a:solidFill>
                  <a:cs typeface="Arial"/>
                </a:rPr>
                <a:t>Operate, Update &amp; Scale with minimal downtime on </a:t>
              </a:r>
              <a:r>
                <a:rPr lang="en-US" sz="1400" b="1" dirty="0">
                  <a:solidFill>
                    <a:srgbClr val="FFFFFF"/>
                  </a:solidFill>
                  <a:cs typeface="Arial"/>
                </a:rPr>
                <a:t>Any </a:t>
              </a:r>
              <a:r>
                <a:rPr lang="en-US" sz="1400" b="1" dirty="0" err="1">
                  <a:solidFill>
                    <a:srgbClr val="FFFFFF"/>
                  </a:solidFill>
                  <a:cs typeface="Arial"/>
                </a:rPr>
                <a:t>IaaS</a:t>
              </a:r>
              <a:endParaRPr lang="en-US" sz="1400" b="1" dirty="0">
                <a:solidFill>
                  <a:srgbClr val="FFFFFF"/>
                </a:solidFill>
                <a:cs typeface="Arial"/>
              </a:endParaRPr>
            </a:p>
          </p:txBody>
        </p:sp>
      </p:grpSp>
      <p:grpSp>
        <p:nvGrpSpPr>
          <p:cNvPr id="10" name="Group 9"/>
          <p:cNvGrpSpPr/>
          <p:nvPr/>
        </p:nvGrpSpPr>
        <p:grpSpPr>
          <a:xfrm>
            <a:off x="1025893" y="4562907"/>
            <a:ext cx="7579561" cy="538468"/>
            <a:chOff x="1025893" y="4562907"/>
            <a:chExt cx="7579561" cy="538468"/>
          </a:xfrm>
        </p:grpSpPr>
        <p:sp>
          <p:nvSpPr>
            <p:cNvPr id="14" name="Rectangle 13"/>
            <p:cNvSpPr/>
            <p:nvPr/>
          </p:nvSpPr>
          <p:spPr>
            <a:xfrm>
              <a:off x="7432900" y="4592338"/>
              <a:ext cx="1172554" cy="289823"/>
            </a:xfrm>
            <a:prstGeom prst="rect">
              <a:avLst/>
            </a:prstGeom>
          </p:spPr>
          <p:txBody>
            <a:bodyPr wrap="none">
              <a:spAutoFit/>
            </a:bodyPr>
            <a:lstStyle/>
            <a:p>
              <a:pPr lvl="0" algn="ctr" defTabSz="889000">
                <a:lnSpc>
                  <a:spcPct val="90000"/>
                </a:lnSpc>
                <a:spcBef>
                  <a:spcPct val="0"/>
                </a:spcBef>
                <a:spcAft>
                  <a:spcPct val="35000"/>
                </a:spcAft>
              </a:pPr>
              <a:r>
                <a:rPr lang="en-US" sz="1400" dirty="0" smtClean="0"/>
                <a:t>….and more</a:t>
              </a:r>
            </a:p>
          </p:txBody>
        </p:sp>
        <p:pic>
          <p:nvPicPr>
            <p:cNvPr id="16" name="Picture 15"/>
            <p:cNvPicPr>
              <a:picLocks noChangeAspect="1"/>
            </p:cNvPicPr>
            <p:nvPr/>
          </p:nvPicPr>
          <p:blipFill>
            <a:blip r:embed="rId3" cstate="print"/>
            <a:stretch>
              <a:fillRect/>
            </a:stretch>
          </p:blipFill>
          <p:spPr>
            <a:xfrm>
              <a:off x="1025893" y="4583814"/>
              <a:ext cx="1073151" cy="271929"/>
            </a:xfrm>
            <a:prstGeom prst="rect">
              <a:avLst/>
            </a:prstGeom>
            <a:noFill/>
            <a:ln>
              <a:noFill/>
            </a:ln>
          </p:spPr>
        </p:pic>
        <p:pic>
          <p:nvPicPr>
            <p:cNvPr id="17" name="Picture 16"/>
            <p:cNvPicPr>
              <a:picLocks noChangeAspect="1"/>
            </p:cNvPicPr>
            <p:nvPr/>
          </p:nvPicPr>
          <p:blipFill>
            <a:blip r:embed="rId4" cstate="print"/>
            <a:stretch>
              <a:fillRect/>
            </a:stretch>
          </p:blipFill>
          <p:spPr>
            <a:xfrm>
              <a:off x="3002319" y="4598639"/>
              <a:ext cx="977900" cy="359444"/>
            </a:xfrm>
            <a:prstGeom prst="rect">
              <a:avLst/>
            </a:prstGeom>
          </p:spPr>
        </p:pic>
        <p:pic>
          <p:nvPicPr>
            <p:cNvPr id="18" name="Picture 17"/>
            <p:cNvPicPr>
              <a:picLocks noChangeAspect="1"/>
            </p:cNvPicPr>
            <p:nvPr/>
          </p:nvPicPr>
          <p:blipFill>
            <a:blip r:embed="rId5" cstate="print"/>
            <a:stretch>
              <a:fillRect/>
            </a:stretch>
          </p:blipFill>
          <p:spPr>
            <a:xfrm>
              <a:off x="4585387" y="4562907"/>
              <a:ext cx="442331" cy="457200"/>
            </a:xfrm>
            <a:prstGeom prst="rect">
              <a:avLst/>
            </a:prstGeom>
          </p:spPr>
        </p:pic>
        <p:pic>
          <p:nvPicPr>
            <p:cNvPr id="19" name="Picture 18"/>
            <p:cNvPicPr>
              <a:picLocks noChangeAspect="1"/>
            </p:cNvPicPr>
            <p:nvPr/>
          </p:nvPicPr>
          <p:blipFill>
            <a:blip r:embed="rId6" cstate="print"/>
            <a:stretch>
              <a:fillRect/>
            </a:stretch>
          </p:blipFill>
          <p:spPr>
            <a:xfrm>
              <a:off x="5493729" y="4631061"/>
              <a:ext cx="1846738" cy="231445"/>
            </a:xfrm>
            <a:prstGeom prst="rect">
              <a:avLst/>
            </a:prstGeom>
          </p:spPr>
        </p:pic>
        <p:pic>
          <p:nvPicPr>
            <p:cNvPr id="31" name="Picture 30"/>
            <p:cNvPicPr>
              <a:picLocks noChangeAspect="1"/>
            </p:cNvPicPr>
            <p:nvPr/>
          </p:nvPicPr>
          <p:blipFill rotWithShape="1">
            <a:blip r:embed="rId7"/>
            <a:srcRect t="-1" r="75311" b="-7104"/>
            <a:stretch/>
          </p:blipFill>
          <p:spPr>
            <a:xfrm>
              <a:off x="1618781" y="4861300"/>
              <a:ext cx="244230" cy="240075"/>
            </a:xfrm>
            <a:prstGeom prst="rect">
              <a:avLst/>
            </a:prstGeom>
          </p:spPr>
        </p:pic>
        <p:pic>
          <p:nvPicPr>
            <p:cNvPr id="32" name="Picture 31"/>
            <p:cNvPicPr>
              <a:picLocks noChangeAspect="1"/>
            </p:cNvPicPr>
            <p:nvPr/>
          </p:nvPicPr>
          <p:blipFill>
            <a:blip r:embed="rId8"/>
            <a:stretch>
              <a:fillRect/>
            </a:stretch>
          </p:blipFill>
          <p:spPr>
            <a:xfrm>
              <a:off x="1204837" y="4859418"/>
              <a:ext cx="240322" cy="240322"/>
            </a:xfrm>
            <a:prstGeom prst="rect">
              <a:avLst/>
            </a:prstGeom>
          </p:spPr>
        </p:pic>
      </p:grpSp>
      <p:grpSp>
        <p:nvGrpSpPr>
          <p:cNvPr id="15" name="Group 14"/>
          <p:cNvGrpSpPr/>
          <p:nvPr/>
        </p:nvGrpSpPr>
        <p:grpSpPr>
          <a:xfrm>
            <a:off x="6196992" y="830567"/>
            <a:ext cx="2743200" cy="3124576"/>
            <a:chOff x="6196992" y="830567"/>
            <a:chExt cx="2743200" cy="3124576"/>
          </a:xfrm>
        </p:grpSpPr>
        <p:sp>
          <p:nvSpPr>
            <p:cNvPr id="24" name="Rounded Rectangle 23"/>
            <p:cNvSpPr/>
            <p:nvPr/>
          </p:nvSpPr>
          <p:spPr>
            <a:xfrm>
              <a:off x="6196992" y="830567"/>
              <a:ext cx="2743200" cy="3124576"/>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solidFill>
                <a:srgbClr val="00685D"/>
              </a:soli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27" name="Rounded Rectangle 26"/>
            <p:cNvSpPr/>
            <p:nvPr/>
          </p:nvSpPr>
          <p:spPr>
            <a:xfrm>
              <a:off x="6301251" y="902303"/>
              <a:ext cx="2560320" cy="457200"/>
            </a:xfrm>
            <a:prstGeom prst="roundRect">
              <a:avLst>
                <a:gd name="adj" fmla="val 8448"/>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1200"/>
                </a:spcBef>
                <a:spcAft>
                  <a:spcPts val="1200"/>
                </a:spcAft>
                <a:buClr>
                  <a:schemeClr val="accent1"/>
                </a:buClr>
                <a:buFont typeface="Wingdings" charset="0"/>
                <a:buNone/>
              </a:pPr>
              <a:r>
                <a:rPr lang="en-US" sz="1400" b="1" dirty="0">
                  <a:solidFill>
                    <a:srgbClr val="FFFFFF"/>
                  </a:solidFill>
                  <a:cs typeface="Arial" charset="0"/>
                </a:rPr>
                <a:t>Built-in and Ecosystem Services</a:t>
              </a:r>
            </a:p>
          </p:txBody>
        </p:sp>
      </p:grpSp>
      <p:sp>
        <p:nvSpPr>
          <p:cNvPr id="3" name="TextBox 2"/>
          <p:cNvSpPr txBox="1"/>
          <p:nvPr/>
        </p:nvSpPr>
        <p:spPr>
          <a:xfrm>
            <a:off x="6346277" y="3605943"/>
            <a:ext cx="2364153" cy="307777"/>
          </a:xfrm>
          <a:prstGeom prst="rect">
            <a:avLst/>
          </a:prstGeom>
          <a:noFill/>
        </p:spPr>
        <p:txBody>
          <a:bodyPr wrap="square" rtlCol="0">
            <a:spAutoFit/>
          </a:bodyPr>
          <a:lstStyle/>
          <a:p>
            <a:r>
              <a:rPr lang="en-US" sz="1400" i="1" dirty="0"/>
              <a:t>Easy to add and </a:t>
            </a:r>
            <a:r>
              <a:rPr lang="en-US" sz="1400" i="1" dirty="0" smtClean="0"/>
              <a:t>customize</a:t>
            </a:r>
            <a:endParaRPr lang="en-US" sz="1400" i="1" dirty="0"/>
          </a:p>
        </p:txBody>
      </p:sp>
      <p:sp>
        <p:nvSpPr>
          <p:cNvPr id="25" name="Rounded Rectangle 24"/>
          <p:cNvSpPr/>
          <p:nvPr/>
        </p:nvSpPr>
        <p:spPr>
          <a:xfrm>
            <a:off x="266092" y="850975"/>
            <a:ext cx="2743200" cy="3093895"/>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solidFill>
              <a:srgbClr val="00685D"/>
            </a:soli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12" name="Rectangle 11"/>
          <p:cNvSpPr/>
          <p:nvPr/>
        </p:nvSpPr>
        <p:spPr>
          <a:xfrm>
            <a:off x="433239" y="1346646"/>
            <a:ext cx="2426393" cy="2477601"/>
          </a:xfrm>
          <a:prstGeom prst="rect">
            <a:avLst/>
          </a:prstGeom>
        </p:spPr>
        <p:txBody>
          <a:bodyPr wrap="square">
            <a:spAutoFit/>
          </a:bodyPr>
          <a:lstStyle/>
          <a:p>
            <a:pPr marL="100584" indent="-100584">
              <a:lnSpc>
                <a:spcPct val="150000"/>
              </a:lnSpc>
              <a:buFont typeface="Arial"/>
              <a:buChar char="•"/>
            </a:pPr>
            <a:r>
              <a:rPr lang="en-US" sz="1400" dirty="0" smtClean="0">
                <a:latin typeface="Arial" charset="0"/>
                <a:cs typeface="Arial" charset="0"/>
              </a:rPr>
              <a:t>Auto-detect frameworks</a:t>
            </a:r>
          </a:p>
          <a:p>
            <a:pPr marL="100584" indent="-100584">
              <a:lnSpc>
                <a:spcPct val="150000"/>
              </a:lnSpc>
              <a:buFont typeface="Arial"/>
              <a:buChar char="•"/>
            </a:pPr>
            <a:r>
              <a:rPr lang="en-US" sz="1400" dirty="0" smtClean="0">
                <a:latin typeface="Arial" charset="0"/>
                <a:cs typeface="Arial" charset="0"/>
              </a:rPr>
              <a:t>“Push and it works” </a:t>
            </a:r>
          </a:p>
          <a:p>
            <a:pPr marL="283464" lvl="1" indent="-100584">
              <a:buFont typeface="Arial"/>
              <a:buChar char="•"/>
            </a:pPr>
            <a:r>
              <a:rPr lang="en-US" sz="1400" dirty="0" smtClean="0">
                <a:latin typeface="Arial" charset="0"/>
                <a:cs typeface="Arial" charset="0"/>
              </a:rPr>
              <a:t>.</a:t>
            </a:r>
            <a:r>
              <a:rPr lang="en-US" sz="1200" dirty="0" smtClean="0">
                <a:latin typeface="Arial" charset="0"/>
                <a:cs typeface="Arial" charset="0"/>
              </a:rPr>
              <a:t>WAR</a:t>
            </a:r>
            <a:endParaRPr lang="en-US" sz="1200" dirty="0">
              <a:latin typeface="Arial" charset="0"/>
              <a:cs typeface="Arial" charset="0"/>
            </a:endParaRPr>
          </a:p>
          <a:p>
            <a:pPr marL="283464" lvl="1" indent="-100584">
              <a:buFont typeface="Arial"/>
              <a:buChar char="•"/>
            </a:pPr>
            <a:r>
              <a:rPr lang="en-US" sz="1200" dirty="0" err="1" smtClean="0">
                <a:latin typeface="Arial" charset="0"/>
                <a:cs typeface="Arial" charset="0"/>
              </a:rPr>
              <a:t>Dockerfile</a:t>
            </a:r>
            <a:endParaRPr lang="en-US" sz="1200" dirty="0">
              <a:latin typeface="Arial" charset="0"/>
              <a:cs typeface="Arial" charset="0"/>
            </a:endParaRPr>
          </a:p>
          <a:p>
            <a:pPr marL="283464" lvl="1" indent="-100584">
              <a:buFont typeface="Arial"/>
              <a:buChar char="•"/>
            </a:pPr>
            <a:r>
              <a:rPr lang="en-US" sz="1200" dirty="0" smtClean="0">
                <a:latin typeface="Arial" charset="0"/>
                <a:cs typeface="Arial" charset="0"/>
              </a:rPr>
              <a:t>.NET</a:t>
            </a:r>
          </a:p>
          <a:p>
            <a:pPr marL="100584" indent="-100584">
              <a:lnSpc>
                <a:spcPct val="150000"/>
              </a:lnSpc>
              <a:buFont typeface="Arial"/>
              <a:buChar char="•"/>
            </a:pPr>
            <a:r>
              <a:rPr lang="en-US" sz="1400" dirty="0" smtClean="0">
                <a:latin typeface="Arial" charset="0"/>
                <a:cs typeface="Arial" charset="0"/>
              </a:rPr>
              <a:t>Simple </a:t>
            </a:r>
            <a:r>
              <a:rPr lang="en-US" sz="1400" dirty="0">
                <a:latin typeface="Arial" charset="0"/>
                <a:cs typeface="Arial" charset="0"/>
              </a:rPr>
              <a:t>service </a:t>
            </a:r>
            <a:r>
              <a:rPr lang="en-US" sz="1400" dirty="0" smtClean="0">
                <a:latin typeface="Arial" charset="0"/>
                <a:cs typeface="Arial" charset="0"/>
              </a:rPr>
              <a:t>binding</a:t>
            </a:r>
          </a:p>
          <a:p>
            <a:pPr marL="100584" indent="-100584">
              <a:lnSpc>
                <a:spcPct val="150000"/>
              </a:lnSpc>
              <a:buFont typeface="Arial"/>
              <a:buChar char="•"/>
            </a:pPr>
            <a:r>
              <a:rPr lang="en-US" sz="1400" dirty="0">
                <a:latin typeface="Arial" charset="0"/>
                <a:cs typeface="Arial" charset="0"/>
              </a:rPr>
              <a:t>Agile </a:t>
            </a:r>
            <a:r>
              <a:rPr lang="en-US" sz="1400" dirty="0" err="1" smtClean="0">
                <a:latin typeface="Arial" charset="0"/>
                <a:cs typeface="Arial" charset="0"/>
              </a:rPr>
              <a:t>Microservices</a:t>
            </a:r>
            <a:endParaRPr lang="en-US" sz="1400" dirty="0">
              <a:latin typeface="Arial" charset="0"/>
              <a:cs typeface="Arial" charset="0"/>
            </a:endParaRPr>
          </a:p>
          <a:p>
            <a:pPr marL="100584" indent="-100584">
              <a:lnSpc>
                <a:spcPct val="150000"/>
              </a:lnSpc>
              <a:buFont typeface="Arial"/>
              <a:buChar char="•"/>
            </a:pPr>
            <a:endParaRPr lang="en-US" sz="1400" dirty="0">
              <a:latin typeface="Arial" charset="0"/>
              <a:cs typeface="Arial" charset="0"/>
            </a:endParaRPr>
          </a:p>
          <a:p>
            <a:pPr marL="283464" lvl="1" indent="-100584">
              <a:buFont typeface="Arial"/>
              <a:buChar char="•"/>
            </a:pPr>
            <a:endParaRPr lang="en-US" sz="1200" dirty="0">
              <a:latin typeface="Arial" charset="0"/>
              <a:cs typeface="Arial" charset="0"/>
            </a:endParaRPr>
          </a:p>
        </p:txBody>
      </p:sp>
      <p:sp>
        <p:nvSpPr>
          <p:cNvPr id="28" name="Rounded Rectangle 27"/>
          <p:cNvSpPr/>
          <p:nvPr/>
        </p:nvSpPr>
        <p:spPr>
          <a:xfrm>
            <a:off x="361538" y="916639"/>
            <a:ext cx="2560320" cy="473350"/>
          </a:xfrm>
          <a:prstGeom prst="roundRect">
            <a:avLst>
              <a:gd name="adj" fmla="val 8448"/>
            </a:avLst>
          </a:prstGeom>
          <a:solidFill>
            <a:srgbClr val="00685D"/>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063" fontAlgn="auto">
              <a:spcBef>
                <a:spcPts val="1200"/>
              </a:spcBef>
              <a:spcAft>
                <a:spcPts val="1200"/>
              </a:spcAft>
              <a:buClr>
                <a:schemeClr val="accent1"/>
              </a:buClr>
              <a:buFont typeface="Wingdings" charset="0"/>
              <a:buNone/>
              <a:defRPr/>
            </a:pPr>
            <a:r>
              <a:rPr lang="en-US" sz="1400" b="1" dirty="0">
                <a:solidFill>
                  <a:schemeClr val="bg1"/>
                </a:solidFill>
                <a:cs typeface="Arial" charset="0"/>
              </a:rPr>
              <a:t>Simple, Developer Friendly Commands </a:t>
            </a:r>
            <a:r>
              <a:rPr lang="en-US" sz="1400" b="1" dirty="0" smtClean="0">
                <a:solidFill>
                  <a:schemeClr val="bg1"/>
                </a:solidFill>
                <a:cs typeface="Arial" charset="0"/>
              </a:rPr>
              <a:t>&amp; API</a:t>
            </a:r>
            <a:endParaRPr lang="en-US" sz="1400" b="1" dirty="0">
              <a:solidFill>
                <a:schemeClr val="bg1"/>
              </a:solidFill>
              <a:cs typeface="Arial" charset="0"/>
            </a:endParaRPr>
          </a:p>
        </p:txBody>
      </p:sp>
      <p:sp>
        <p:nvSpPr>
          <p:cNvPr id="33" name="TextBox 32"/>
          <p:cNvSpPr txBox="1"/>
          <p:nvPr/>
        </p:nvSpPr>
        <p:spPr>
          <a:xfrm>
            <a:off x="495057" y="3602321"/>
            <a:ext cx="2364153" cy="307777"/>
          </a:xfrm>
          <a:prstGeom prst="rect">
            <a:avLst/>
          </a:prstGeom>
          <a:noFill/>
        </p:spPr>
        <p:txBody>
          <a:bodyPr wrap="square" rtlCol="0">
            <a:spAutoFit/>
          </a:bodyPr>
          <a:lstStyle/>
          <a:p>
            <a:r>
              <a:rPr lang="en-US" sz="1400" i="1" dirty="0" smtClean="0"/>
              <a:t>Easy to add and customize</a:t>
            </a:r>
          </a:p>
        </p:txBody>
      </p:sp>
      <p:grpSp>
        <p:nvGrpSpPr>
          <p:cNvPr id="7" name="Group 6"/>
          <p:cNvGrpSpPr/>
          <p:nvPr/>
        </p:nvGrpSpPr>
        <p:grpSpPr>
          <a:xfrm>
            <a:off x="3218541" y="843529"/>
            <a:ext cx="2786743" cy="3338399"/>
            <a:chOff x="3218541" y="843530"/>
            <a:chExt cx="2786743" cy="3223214"/>
          </a:xfrm>
        </p:grpSpPr>
        <p:grpSp>
          <p:nvGrpSpPr>
            <p:cNvPr id="6" name="Group 5"/>
            <p:cNvGrpSpPr/>
            <p:nvPr/>
          </p:nvGrpSpPr>
          <p:grpSpPr>
            <a:xfrm>
              <a:off x="3218541" y="843530"/>
              <a:ext cx="2743200" cy="3007873"/>
              <a:chOff x="267304" y="831435"/>
              <a:chExt cx="2743200" cy="3007873"/>
            </a:xfrm>
          </p:grpSpPr>
          <p:sp>
            <p:nvSpPr>
              <p:cNvPr id="23" name="Rounded Rectangle 22"/>
              <p:cNvSpPr/>
              <p:nvPr/>
            </p:nvSpPr>
            <p:spPr>
              <a:xfrm>
                <a:off x="267304" y="831435"/>
                <a:ext cx="2743200" cy="3007873"/>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solidFill>
                  <a:srgbClr val="266D68"/>
                </a:soli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11" name="Rectangle 10"/>
              <p:cNvSpPr/>
              <p:nvPr/>
            </p:nvSpPr>
            <p:spPr>
              <a:xfrm>
                <a:off x="406400" y="1289978"/>
                <a:ext cx="2506136" cy="1943904"/>
              </a:xfrm>
              <a:prstGeom prst="rect">
                <a:avLst/>
              </a:prstGeom>
            </p:spPr>
            <p:txBody>
              <a:bodyPr wrap="square">
                <a:spAutoFit/>
              </a:bodyPr>
              <a:lstStyle/>
              <a:p>
                <a:pPr marL="100584" lvl="1" indent="-100584">
                  <a:lnSpc>
                    <a:spcPct val="150000"/>
                  </a:lnSpc>
                  <a:buFont typeface="Arial"/>
                  <a:buChar char="•"/>
                  <a:defRPr/>
                </a:pPr>
                <a:r>
                  <a:rPr lang="en-US" sz="1400" dirty="0"/>
                  <a:t>Instant </a:t>
                </a:r>
                <a:r>
                  <a:rPr lang="en-US" sz="1400" dirty="0" smtClean="0"/>
                  <a:t>dynamic </a:t>
                </a:r>
                <a:r>
                  <a:rPr lang="en-US" sz="1400" dirty="0"/>
                  <a:t>r</a:t>
                </a:r>
                <a:r>
                  <a:rPr lang="en-US" sz="1400" dirty="0" smtClean="0"/>
                  <a:t>outing</a:t>
                </a:r>
                <a:endParaRPr lang="en-US" sz="1400" dirty="0"/>
              </a:p>
              <a:p>
                <a:pPr marL="100584" lvl="1" indent="-100584">
                  <a:lnSpc>
                    <a:spcPct val="150000"/>
                  </a:lnSpc>
                  <a:buFont typeface="Arial"/>
                  <a:buChar char="•"/>
                  <a:defRPr/>
                </a:pPr>
                <a:r>
                  <a:rPr lang="en-US" sz="1400" dirty="0" smtClean="0"/>
                  <a:t>Log stream </a:t>
                </a:r>
                <a:r>
                  <a:rPr lang="en-US" sz="1400" dirty="0"/>
                  <a:t>a</a:t>
                </a:r>
                <a:r>
                  <a:rPr lang="en-US" sz="1400" dirty="0" smtClean="0"/>
                  <a:t>ggregation</a:t>
                </a:r>
                <a:endParaRPr lang="en-US" sz="1400" dirty="0"/>
              </a:p>
              <a:p>
                <a:pPr marL="100584" lvl="1" indent="-100584">
                  <a:lnSpc>
                    <a:spcPct val="150000"/>
                  </a:lnSpc>
                  <a:buFont typeface="Arial"/>
                  <a:buChar char="•"/>
                  <a:defRPr/>
                </a:pPr>
                <a:r>
                  <a:rPr lang="en-US" sz="1400" dirty="0" smtClean="0"/>
                  <a:t>Access controls &amp; policies</a:t>
                </a:r>
              </a:p>
              <a:p>
                <a:pPr marL="100584" lvl="1" indent="-100584">
                  <a:lnSpc>
                    <a:spcPct val="150000"/>
                  </a:lnSpc>
                  <a:buFont typeface="Arial"/>
                  <a:buChar char="•"/>
                  <a:defRPr/>
                </a:pPr>
                <a:r>
                  <a:rPr lang="en-US" sz="1400" dirty="0" smtClean="0"/>
                  <a:t>Built-in </a:t>
                </a:r>
                <a:r>
                  <a:rPr lang="en-US" sz="1400" dirty="0"/>
                  <a:t>C</a:t>
                </a:r>
                <a:r>
                  <a:rPr lang="en-US" sz="1400" dirty="0" smtClean="0"/>
                  <a:t>ontainerization</a:t>
                </a:r>
                <a:endParaRPr lang="en-US" sz="1400" dirty="0"/>
              </a:p>
              <a:p>
                <a:pPr marL="100584" lvl="1" indent="-100584">
                  <a:lnSpc>
                    <a:spcPct val="150000"/>
                  </a:lnSpc>
                  <a:buFont typeface="Arial"/>
                  <a:buChar char="•"/>
                  <a:defRPr/>
                </a:pPr>
                <a:r>
                  <a:rPr lang="en-US" sz="1400" dirty="0" smtClean="0"/>
                  <a:t>APM</a:t>
                </a:r>
                <a:r>
                  <a:rPr lang="en-US" sz="1400" dirty="0"/>
                  <a:t> </a:t>
                </a:r>
                <a:r>
                  <a:rPr lang="en-US" sz="1400" dirty="0" smtClean="0"/>
                  <a:t>&amp; Operational metrics</a:t>
                </a:r>
                <a:endParaRPr lang="en-US" sz="1400" dirty="0"/>
              </a:p>
              <a:p>
                <a:pPr marL="100584" lvl="1" indent="-100584">
                  <a:lnSpc>
                    <a:spcPct val="150000"/>
                  </a:lnSpc>
                  <a:buFont typeface="Arial"/>
                  <a:buChar char="•"/>
                  <a:defRPr/>
                </a:pPr>
                <a:r>
                  <a:rPr lang="en-US" sz="1400" dirty="0" smtClean="0"/>
                  <a:t>4 Layers of </a:t>
                </a:r>
                <a:r>
                  <a:rPr lang="en-US" sz="1400" dirty="0"/>
                  <a:t>H</a:t>
                </a:r>
                <a:r>
                  <a:rPr lang="en-US" sz="1400" dirty="0" smtClean="0"/>
                  <a:t>igh </a:t>
                </a:r>
                <a:r>
                  <a:rPr lang="en-US" sz="1400" dirty="0"/>
                  <a:t>A</a:t>
                </a:r>
                <a:r>
                  <a:rPr lang="en-US" sz="1400" dirty="0" smtClean="0"/>
                  <a:t>vailability</a:t>
                </a:r>
              </a:p>
            </p:txBody>
          </p:sp>
          <p:sp>
            <p:nvSpPr>
              <p:cNvPr id="26" name="Rounded Rectangle 25"/>
              <p:cNvSpPr/>
              <p:nvPr/>
            </p:nvSpPr>
            <p:spPr>
              <a:xfrm>
                <a:off x="375567" y="914398"/>
                <a:ext cx="2560320" cy="457200"/>
              </a:xfrm>
              <a:prstGeom prst="roundRect">
                <a:avLst>
                  <a:gd name="adj" fmla="val 8448"/>
                </a:avLst>
              </a:prstGeom>
              <a:solidFill>
                <a:srgbClr val="266D6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indent="0">
                  <a:spcAft>
                    <a:spcPts val="1200"/>
                  </a:spcAft>
                  <a:buFont typeface="Verdana" pitchFamily="34" charset="0"/>
                  <a:buNone/>
                  <a:defRPr/>
                </a:pPr>
                <a:r>
                  <a:rPr lang="en-US" sz="1400" b="1" dirty="0"/>
                  <a:t>Operational Benefits for Every Application </a:t>
                </a:r>
              </a:p>
            </p:txBody>
          </p:sp>
        </p:grpSp>
        <p:sp>
          <p:nvSpPr>
            <p:cNvPr id="5" name="Rectangle 4"/>
            <p:cNvSpPr/>
            <p:nvPr/>
          </p:nvSpPr>
          <p:spPr>
            <a:xfrm>
              <a:off x="3347355" y="3235747"/>
              <a:ext cx="2657929" cy="830997"/>
            </a:xfrm>
            <a:prstGeom prst="rect">
              <a:avLst/>
            </a:prstGeom>
          </p:spPr>
          <p:txBody>
            <a:bodyPr wrap="square" numCol="2">
              <a:spAutoFit/>
            </a:bodyPr>
            <a:lstStyle/>
            <a:p>
              <a:pPr marL="283464" lvl="2" indent="-100584">
                <a:buFont typeface="Arial"/>
                <a:buChar char="•"/>
                <a:defRPr/>
              </a:pPr>
              <a:r>
                <a:rPr lang="en-US" sz="1200" i="1" dirty="0"/>
                <a:t>App-Instance </a:t>
              </a:r>
            </a:p>
            <a:p>
              <a:pPr marL="283464" lvl="2" indent="-100584">
                <a:buFont typeface="Arial"/>
                <a:buChar char="•"/>
                <a:defRPr/>
              </a:pPr>
              <a:r>
                <a:rPr lang="en-US" sz="1200" i="1" dirty="0"/>
                <a:t>Availability Zone</a:t>
              </a:r>
            </a:p>
            <a:p>
              <a:pPr marL="283464" lvl="2" indent="-100584">
                <a:buFont typeface="Arial"/>
                <a:buChar char="•"/>
                <a:defRPr/>
              </a:pPr>
              <a:endParaRPr lang="en-US" sz="1200" i="1" dirty="0" smtClean="0"/>
            </a:p>
            <a:p>
              <a:pPr marL="283464" lvl="2" indent="-100584">
                <a:buFont typeface="Arial"/>
                <a:buChar char="•"/>
                <a:defRPr/>
              </a:pPr>
              <a:r>
                <a:rPr lang="en-US" sz="1200" i="1" dirty="0" smtClean="0"/>
                <a:t>Process</a:t>
              </a:r>
              <a:endParaRPr lang="en-US" sz="1200" i="1" dirty="0"/>
            </a:p>
            <a:p>
              <a:pPr marL="283464" lvl="2" indent="-100584">
                <a:buFont typeface="Arial"/>
                <a:buChar char="•"/>
                <a:defRPr/>
              </a:pPr>
              <a:r>
                <a:rPr lang="en-US" sz="1200" i="1" dirty="0"/>
                <a:t>Virtual Machine</a:t>
              </a:r>
            </a:p>
          </p:txBody>
        </p:sp>
      </p:grpSp>
      <p:sp>
        <p:nvSpPr>
          <p:cNvPr id="34" name="TextBox 33"/>
          <p:cNvSpPr txBox="1"/>
          <p:nvPr/>
        </p:nvSpPr>
        <p:spPr>
          <a:xfrm>
            <a:off x="6259625" y="1278133"/>
            <a:ext cx="1355401" cy="2262158"/>
          </a:xfrm>
          <a:prstGeom prst="rect">
            <a:avLst/>
          </a:prstGeom>
          <a:noFill/>
        </p:spPr>
        <p:txBody>
          <a:bodyPr wrap="square" rtlCol="0">
            <a:spAutoFit/>
          </a:bodyPr>
          <a:lstStyle/>
          <a:p>
            <a:pPr marL="100584" indent="-100584">
              <a:lnSpc>
                <a:spcPct val="150000"/>
              </a:lnSpc>
              <a:buFont typeface="Arial"/>
              <a:buChar char="•"/>
            </a:pPr>
            <a:r>
              <a:rPr lang="en-US" sz="1400" dirty="0" smtClean="0">
                <a:latin typeface="Arial" charset="0"/>
                <a:cs typeface="Arial" charset="0"/>
              </a:rPr>
              <a:t>Applications</a:t>
            </a:r>
            <a:endParaRPr lang="en-US" sz="1400" dirty="0">
              <a:latin typeface="Arial" charset="0"/>
              <a:cs typeface="Arial" charset="0"/>
            </a:endParaRPr>
          </a:p>
          <a:p>
            <a:pPr marL="192024" lvl="1" indent="-100584">
              <a:buFont typeface="Arial"/>
              <a:buChar char="•"/>
            </a:pPr>
            <a:r>
              <a:rPr lang="en-US" sz="1200" dirty="0" smtClean="0">
                <a:latin typeface="Arial" charset="0"/>
                <a:cs typeface="Arial" charset="0"/>
              </a:rPr>
              <a:t>Rabbit MQ</a:t>
            </a:r>
            <a:endParaRPr lang="en-US" sz="1200" dirty="0">
              <a:latin typeface="Arial" charset="0"/>
              <a:cs typeface="Arial" charset="0"/>
            </a:endParaRPr>
          </a:p>
          <a:p>
            <a:pPr marL="192024" lvl="1" indent="-100584">
              <a:buFont typeface="Arial"/>
              <a:buChar char="•"/>
            </a:pPr>
            <a:r>
              <a:rPr lang="en-US" sz="1200" dirty="0">
                <a:latin typeface="Arial" charset="0"/>
                <a:cs typeface="Arial" charset="0"/>
              </a:rPr>
              <a:t>MySQL HA</a:t>
            </a:r>
          </a:p>
          <a:p>
            <a:pPr marL="192024" lvl="1" indent="-100584">
              <a:buFont typeface="Arial"/>
              <a:buChar char="•"/>
            </a:pPr>
            <a:r>
              <a:rPr lang="en-US" sz="1200" dirty="0" smtClean="0">
                <a:latin typeface="Arial" charset="0"/>
                <a:cs typeface="Arial" charset="0"/>
              </a:rPr>
              <a:t>Cassandra</a:t>
            </a:r>
            <a:endParaRPr lang="en-US" sz="1200" dirty="0">
              <a:latin typeface="Arial" charset="0"/>
              <a:cs typeface="Arial" charset="0"/>
            </a:endParaRPr>
          </a:p>
          <a:p>
            <a:pPr marL="192024" lvl="1" indent="-100584">
              <a:buFont typeface="Arial"/>
              <a:buChar char="•"/>
            </a:pPr>
            <a:r>
              <a:rPr lang="en-US" sz="1200" dirty="0" err="1">
                <a:latin typeface="Arial" charset="0"/>
                <a:cs typeface="Arial" charset="0"/>
              </a:rPr>
              <a:t>Elasticsearch</a:t>
            </a:r>
            <a:endParaRPr lang="en-US" sz="1200" dirty="0">
              <a:latin typeface="Arial" charset="0"/>
              <a:cs typeface="Arial" charset="0"/>
            </a:endParaRPr>
          </a:p>
          <a:p>
            <a:pPr marL="192024" lvl="1" indent="-100584">
              <a:buFont typeface="Arial"/>
              <a:buChar char="•"/>
            </a:pPr>
            <a:r>
              <a:rPr lang="en-US" sz="1200" dirty="0">
                <a:latin typeface="Arial" charset="0"/>
                <a:cs typeface="Arial" charset="0"/>
              </a:rPr>
              <a:t>Jenkins (CI)</a:t>
            </a:r>
          </a:p>
          <a:p>
            <a:pPr marL="192024" lvl="1" indent="-100584">
              <a:buFont typeface="Arial"/>
              <a:buChar char="•"/>
            </a:pPr>
            <a:r>
              <a:rPr lang="en-US" sz="1200" dirty="0" err="1" smtClean="0">
                <a:latin typeface="Arial" charset="0"/>
                <a:cs typeface="Arial" charset="0"/>
              </a:rPr>
              <a:t>Memcached</a:t>
            </a:r>
            <a:endParaRPr lang="en-US" sz="1200" dirty="0" smtClean="0">
              <a:latin typeface="Arial" charset="0"/>
              <a:cs typeface="Arial" charset="0"/>
            </a:endParaRPr>
          </a:p>
          <a:p>
            <a:pPr marL="192024" lvl="1" indent="-100584">
              <a:buFont typeface="Arial"/>
              <a:buChar char="•"/>
            </a:pPr>
            <a:r>
              <a:rPr lang="en-US" sz="1200" dirty="0" err="1">
                <a:latin typeface="Arial" charset="0"/>
                <a:cs typeface="Arial" charset="0"/>
              </a:rPr>
              <a:t>MongoDB</a:t>
            </a:r>
            <a:endParaRPr lang="en-US" sz="1200" dirty="0">
              <a:latin typeface="Arial" charset="0"/>
              <a:cs typeface="Arial" charset="0"/>
            </a:endParaRPr>
          </a:p>
          <a:p>
            <a:pPr marL="192024" lvl="1" indent="-100584">
              <a:buFont typeface="Arial"/>
              <a:buChar char="•"/>
            </a:pPr>
            <a:r>
              <a:rPr lang="en-US" sz="1200" dirty="0" smtClean="0">
                <a:latin typeface="Arial" charset="0"/>
                <a:cs typeface="Arial" charset="0"/>
              </a:rPr>
              <a:t>Neo4j</a:t>
            </a:r>
            <a:endParaRPr lang="en-US" sz="1200" dirty="0">
              <a:latin typeface="Arial" charset="0"/>
              <a:cs typeface="Arial" charset="0"/>
            </a:endParaRPr>
          </a:p>
          <a:p>
            <a:pPr marL="192024" lvl="1" indent="-100584">
              <a:buFont typeface="Arial"/>
              <a:buChar char="•"/>
            </a:pPr>
            <a:r>
              <a:rPr lang="en-US" sz="1200" dirty="0" err="1">
                <a:latin typeface="Arial" charset="0"/>
                <a:cs typeface="Arial" charset="0"/>
              </a:rPr>
              <a:t>Redis</a:t>
            </a:r>
            <a:endParaRPr lang="en-US" sz="1200" dirty="0">
              <a:latin typeface="Arial" charset="0"/>
              <a:cs typeface="Arial" charset="0"/>
            </a:endParaRPr>
          </a:p>
          <a:p>
            <a:pPr marL="192024" lvl="1" indent="-100584">
              <a:buFont typeface="Arial"/>
              <a:buChar char="•"/>
            </a:pPr>
            <a:r>
              <a:rPr lang="en-US" sz="1200" dirty="0" err="1" smtClean="0">
                <a:latin typeface="Arial" charset="0"/>
                <a:cs typeface="Arial" charset="0"/>
              </a:rPr>
              <a:t>Riak</a:t>
            </a:r>
            <a:r>
              <a:rPr lang="en-US" sz="1200" dirty="0" smtClean="0">
                <a:latin typeface="Arial" charset="0"/>
                <a:cs typeface="Arial" charset="0"/>
              </a:rPr>
              <a:t> CS</a:t>
            </a:r>
            <a:endParaRPr lang="en-US" sz="1200" dirty="0">
              <a:latin typeface="Arial" charset="0"/>
              <a:cs typeface="Arial" charset="0"/>
            </a:endParaRPr>
          </a:p>
        </p:txBody>
      </p:sp>
      <p:sp>
        <p:nvSpPr>
          <p:cNvPr id="36" name="TextBox 35"/>
          <p:cNvSpPr txBox="1"/>
          <p:nvPr/>
        </p:nvSpPr>
        <p:spPr>
          <a:xfrm>
            <a:off x="7477827" y="1291086"/>
            <a:ext cx="1447036" cy="969496"/>
          </a:xfrm>
          <a:prstGeom prst="rect">
            <a:avLst/>
          </a:prstGeom>
          <a:noFill/>
        </p:spPr>
        <p:txBody>
          <a:bodyPr wrap="square" rtlCol="0">
            <a:spAutoFit/>
          </a:bodyPr>
          <a:lstStyle/>
          <a:p>
            <a:pPr marL="100584" indent="-100584">
              <a:lnSpc>
                <a:spcPct val="150000"/>
              </a:lnSpc>
              <a:buFont typeface="Arial"/>
              <a:buChar char="•"/>
            </a:pPr>
            <a:r>
              <a:rPr lang="en-US" sz="1400" dirty="0" smtClean="0">
                <a:latin typeface="Arial" charset="0"/>
                <a:cs typeface="Arial" charset="0"/>
              </a:rPr>
              <a:t>Data/Analytics</a:t>
            </a:r>
            <a:endParaRPr lang="en-US" sz="1400" dirty="0">
              <a:latin typeface="Arial" charset="0"/>
              <a:cs typeface="Arial" charset="0"/>
            </a:endParaRPr>
          </a:p>
          <a:p>
            <a:pPr marL="192024" lvl="1" indent="-100584">
              <a:buFont typeface="Arial"/>
              <a:buChar char="•"/>
            </a:pPr>
            <a:r>
              <a:rPr lang="en-US" sz="1200" dirty="0" smtClean="0">
                <a:latin typeface="Arial" charset="0"/>
                <a:cs typeface="Arial" charset="0"/>
              </a:rPr>
              <a:t>Elastic </a:t>
            </a:r>
            <a:r>
              <a:rPr lang="en-US" sz="1200" dirty="0" err="1" smtClean="0">
                <a:latin typeface="Arial" charset="0"/>
                <a:cs typeface="Arial" charset="0"/>
              </a:rPr>
              <a:t>Hadoop</a:t>
            </a:r>
            <a:r>
              <a:rPr lang="en-US" sz="1200" dirty="0" smtClean="0">
                <a:latin typeface="Arial" charset="0"/>
                <a:cs typeface="Arial" charset="0"/>
              </a:rPr>
              <a:t> </a:t>
            </a:r>
          </a:p>
          <a:p>
            <a:pPr marL="192024" lvl="1" indent="-100584">
              <a:buFont typeface="Arial"/>
              <a:buChar char="•"/>
            </a:pPr>
            <a:r>
              <a:rPr lang="en-US" sz="1200" dirty="0" smtClean="0">
                <a:latin typeface="Arial" charset="0"/>
                <a:cs typeface="Arial" charset="0"/>
              </a:rPr>
              <a:t>HAWQ</a:t>
            </a:r>
          </a:p>
          <a:p>
            <a:pPr marL="192024" lvl="1" indent="-100584">
              <a:buFont typeface="Arial"/>
              <a:buChar char="•"/>
            </a:pPr>
            <a:r>
              <a:rPr lang="en-US" sz="1200" dirty="0" err="1" smtClean="0">
                <a:latin typeface="Arial" charset="0"/>
                <a:cs typeface="Arial" charset="0"/>
              </a:rPr>
              <a:t>GemFire</a:t>
            </a:r>
            <a:r>
              <a:rPr lang="en-US" sz="1200" dirty="0" smtClean="0">
                <a:latin typeface="Arial" charset="0"/>
                <a:cs typeface="Arial" charset="0"/>
              </a:rPr>
              <a:t> XD</a:t>
            </a:r>
            <a:endParaRPr lang="en-US" sz="1200" dirty="0">
              <a:latin typeface="Arial" charset="0"/>
              <a:cs typeface="Arial" charset="0"/>
            </a:endParaRPr>
          </a:p>
        </p:txBody>
      </p:sp>
      <p:sp>
        <p:nvSpPr>
          <p:cNvPr id="37" name="TextBox 36"/>
          <p:cNvSpPr txBox="1"/>
          <p:nvPr/>
        </p:nvSpPr>
        <p:spPr>
          <a:xfrm>
            <a:off x="7480819" y="2235374"/>
            <a:ext cx="1447036" cy="1154162"/>
          </a:xfrm>
          <a:prstGeom prst="rect">
            <a:avLst/>
          </a:prstGeom>
          <a:noFill/>
        </p:spPr>
        <p:txBody>
          <a:bodyPr wrap="square" rtlCol="0">
            <a:spAutoFit/>
          </a:bodyPr>
          <a:lstStyle/>
          <a:p>
            <a:pPr marL="100584" indent="-100584">
              <a:lnSpc>
                <a:spcPct val="150000"/>
              </a:lnSpc>
              <a:buFont typeface="Arial"/>
              <a:buChar char="•"/>
            </a:pPr>
            <a:r>
              <a:rPr lang="en-US" sz="1400" dirty="0" smtClean="0">
                <a:latin typeface="Arial" charset="0"/>
                <a:cs typeface="Arial" charset="0"/>
              </a:rPr>
              <a:t>Mobile</a:t>
            </a:r>
            <a:endParaRPr lang="en-US" sz="1400" dirty="0">
              <a:latin typeface="Arial" charset="0"/>
              <a:cs typeface="Arial" charset="0"/>
            </a:endParaRPr>
          </a:p>
          <a:p>
            <a:pPr marL="192024" lvl="1" indent="-100584">
              <a:buFont typeface="Arial"/>
              <a:buChar char="•"/>
            </a:pPr>
            <a:r>
              <a:rPr lang="en-US" sz="1200" dirty="0" smtClean="0">
                <a:latin typeface="Arial" charset="0"/>
                <a:cs typeface="Arial" charset="0"/>
              </a:rPr>
              <a:t>Push Notification</a:t>
            </a:r>
          </a:p>
          <a:p>
            <a:pPr marL="192024" lvl="1" indent="-100584">
              <a:buFont typeface="Arial"/>
              <a:buChar char="•"/>
            </a:pPr>
            <a:r>
              <a:rPr lang="en-US" sz="1200" dirty="0" smtClean="0">
                <a:latin typeface="Arial" charset="0"/>
                <a:cs typeface="Arial" charset="0"/>
              </a:rPr>
              <a:t>Data Synch</a:t>
            </a:r>
          </a:p>
          <a:p>
            <a:pPr marL="192024" lvl="1" indent="-100584">
              <a:buFont typeface="Arial"/>
              <a:buChar char="•"/>
            </a:pPr>
            <a:r>
              <a:rPr lang="en-US" sz="1200" dirty="0" smtClean="0">
                <a:latin typeface="Arial" charset="0"/>
                <a:cs typeface="Arial" charset="0"/>
              </a:rPr>
              <a:t>API Gateway</a:t>
            </a:r>
            <a:endParaRPr lang="en-US" sz="1200" dirty="0">
              <a:latin typeface="Arial" charset="0"/>
              <a:cs typeface="Arial" charset="0"/>
            </a:endParaRPr>
          </a:p>
        </p:txBody>
      </p:sp>
    </p:spTree>
    <p:extLst>
      <p:ext uri="{BB962C8B-B14F-4D97-AF65-F5344CB8AC3E}">
        <p14:creationId xmlns:p14="http://schemas.microsoft.com/office/powerpoint/2010/main" val="150869119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4"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latin typeface="Arial" pitchFamily="34" charset="0"/>
                <a:ea typeface="ＭＳ Ｐゴシック" pitchFamily="34" charset="-128"/>
                <a:cs typeface="Arial" pitchFamily="34" charset="0"/>
              </a:rPr>
              <a:t>Incredible Cloud Foundry Ecosystem</a:t>
            </a:r>
            <a:endParaRPr lang="en-US" dirty="0"/>
          </a:p>
        </p:txBody>
      </p:sp>
      <p:pic>
        <p:nvPicPr>
          <p:cNvPr id="3" name="Picture 6"/>
          <p:cNvPicPr>
            <a:picLocks noChangeAspect="1"/>
          </p:cNvPicPr>
          <p:nvPr/>
        </p:nvPicPr>
        <p:blipFill>
          <a:blip r:embed="rId2" cstate="print"/>
          <a:srcRect t="22334" b="19585"/>
          <a:stretch>
            <a:fillRect/>
          </a:stretch>
        </p:blipFill>
        <p:spPr bwMode="auto">
          <a:xfrm>
            <a:off x="7700963" y="4132263"/>
            <a:ext cx="788987" cy="220662"/>
          </a:xfrm>
          <a:prstGeom prst="rect">
            <a:avLst/>
          </a:prstGeom>
          <a:noFill/>
          <a:ln w="9525">
            <a:noFill/>
            <a:miter lim="800000"/>
            <a:headEnd/>
            <a:tailEnd/>
          </a:ln>
        </p:spPr>
      </p:pic>
      <p:pic>
        <p:nvPicPr>
          <p:cNvPr id="4" name="Picture 6" descr="http://blogs.msdn.com/resized-image.ashx/__size/550x0/__key/communityserver-blogs-components-weblogfiles/00-00-01-13-25/7651.Tier3Logo.png"/>
          <p:cNvPicPr>
            <a:picLocks noChangeAspect="1" noChangeArrowheads="1"/>
          </p:cNvPicPr>
          <p:nvPr/>
        </p:nvPicPr>
        <p:blipFill>
          <a:blip r:embed="rId3" cstate="print"/>
          <a:srcRect/>
          <a:stretch>
            <a:fillRect/>
          </a:stretch>
        </p:blipFill>
        <p:spPr bwMode="auto">
          <a:xfrm>
            <a:off x="6692900" y="1784350"/>
            <a:ext cx="528638" cy="452438"/>
          </a:xfrm>
          <a:prstGeom prst="rect">
            <a:avLst/>
          </a:prstGeom>
          <a:noFill/>
          <a:ln w="9525">
            <a:noFill/>
            <a:miter lim="800000"/>
            <a:headEnd/>
            <a:tailEnd/>
          </a:ln>
        </p:spPr>
      </p:pic>
      <p:pic>
        <p:nvPicPr>
          <p:cNvPr id="5" name="Picture 8"/>
          <p:cNvPicPr>
            <a:picLocks noChangeAspect="1"/>
          </p:cNvPicPr>
          <p:nvPr/>
        </p:nvPicPr>
        <p:blipFill>
          <a:blip r:embed="rId4" cstate="print"/>
          <a:srcRect t="21840" b="25488"/>
          <a:stretch>
            <a:fillRect/>
          </a:stretch>
        </p:blipFill>
        <p:spPr bwMode="auto">
          <a:xfrm>
            <a:off x="3570288" y="4068763"/>
            <a:ext cx="776287" cy="347662"/>
          </a:xfrm>
          <a:prstGeom prst="rect">
            <a:avLst/>
          </a:prstGeom>
          <a:noFill/>
          <a:ln w="9525">
            <a:noFill/>
            <a:miter lim="800000"/>
            <a:headEnd/>
            <a:tailEnd/>
          </a:ln>
        </p:spPr>
      </p:pic>
      <p:pic>
        <p:nvPicPr>
          <p:cNvPr id="6" name="Picture 9" descr="url.jpeg"/>
          <p:cNvPicPr>
            <a:picLocks noChangeAspect="1"/>
          </p:cNvPicPr>
          <p:nvPr/>
        </p:nvPicPr>
        <p:blipFill>
          <a:blip r:embed="rId5" cstate="print"/>
          <a:srcRect t="28824" b="41765"/>
          <a:stretch>
            <a:fillRect/>
          </a:stretch>
        </p:blipFill>
        <p:spPr bwMode="auto">
          <a:xfrm>
            <a:off x="300038" y="2609850"/>
            <a:ext cx="1336675" cy="277813"/>
          </a:xfrm>
          <a:prstGeom prst="rect">
            <a:avLst/>
          </a:prstGeom>
          <a:noFill/>
          <a:ln w="9525">
            <a:noFill/>
            <a:miter lim="800000"/>
            <a:headEnd/>
            <a:tailEnd/>
          </a:ln>
        </p:spPr>
      </p:pic>
      <p:pic>
        <p:nvPicPr>
          <p:cNvPr id="7" name="Picture 10"/>
          <p:cNvPicPr>
            <a:picLocks noChangeAspect="1" noChangeArrowheads="1"/>
          </p:cNvPicPr>
          <p:nvPr/>
        </p:nvPicPr>
        <p:blipFill>
          <a:blip r:embed="rId6" cstate="print"/>
          <a:srcRect/>
          <a:stretch>
            <a:fillRect/>
          </a:stretch>
        </p:blipFill>
        <p:spPr bwMode="auto">
          <a:xfrm>
            <a:off x="327025" y="1855788"/>
            <a:ext cx="1055688" cy="311150"/>
          </a:xfrm>
          <a:prstGeom prst="rect">
            <a:avLst/>
          </a:prstGeom>
          <a:noFill/>
          <a:ln w="9525">
            <a:noFill/>
            <a:miter lim="800000"/>
            <a:headEnd/>
            <a:tailEnd/>
          </a:ln>
        </p:spPr>
      </p:pic>
      <p:pic>
        <p:nvPicPr>
          <p:cNvPr id="8" name="Picture 11" descr="url.png"/>
          <p:cNvPicPr>
            <a:picLocks noChangeAspect="1"/>
          </p:cNvPicPr>
          <p:nvPr/>
        </p:nvPicPr>
        <p:blipFill>
          <a:blip r:embed="rId7" cstate="print"/>
          <a:srcRect/>
          <a:stretch>
            <a:fillRect/>
          </a:stretch>
        </p:blipFill>
        <p:spPr bwMode="auto">
          <a:xfrm>
            <a:off x="5484813" y="2543704"/>
            <a:ext cx="1365250" cy="273050"/>
          </a:xfrm>
          <a:prstGeom prst="rect">
            <a:avLst/>
          </a:prstGeom>
          <a:noFill/>
          <a:ln w="9525">
            <a:noFill/>
            <a:miter lim="800000"/>
            <a:headEnd/>
            <a:tailEnd/>
          </a:ln>
        </p:spPr>
      </p:pic>
      <p:pic>
        <p:nvPicPr>
          <p:cNvPr id="9" name="Picture 12" descr="Screen Shot 2013-01-31 at 11.55.40 AM.png"/>
          <p:cNvPicPr>
            <a:picLocks noChangeAspect="1"/>
          </p:cNvPicPr>
          <p:nvPr/>
        </p:nvPicPr>
        <p:blipFill>
          <a:blip r:embed="rId8" cstate="print"/>
          <a:srcRect/>
          <a:stretch>
            <a:fillRect/>
          </a:stretch>
        </p:blipFill>
        <p:spPr bwMode="auto">
          <a:xfrm>
            <a:off x="4691591" y="4121150"/>
            <a:ext cx="1431925" cy="193675"/>
          </a:xfrm>
          <a:prstGeom prst="rect">
            <a:avLst/>
          </a:prstGeom>
          <a:solidFill>
            <a:schemeClr val="bg1"/>
          </a:solidFill>
          <a:ln w="9525">
            <a:noFill/>
            <a:miter lim="800000"/>
            <a:headEnd/>
            <a:tailEnd/>
          </a:ln>
        </p:spPr>
      </p:pic>
      <p:pic>
        <p:nvPicPr>
          <p:cNvPr id="10" name="Picture 15"/>
          <p:cNvPicPr>
            <a:picLocks noChangeAspect="1"/>
          </p:cNvPicPr>
          <p:nvPr/>
        </p:nvPicPr>
        <p:blipFill>
          <a:blip r:embed="rId9" cstate="print">
            <a:clrChange>
              <a:clrFrom>
                <a:srgbClr val="FFFFFF"/>
              </a:clrFrom>
              <a:clrTo>
                <a:srgbClr val="FFFFFF">
                  <a:alpha val="0"/>
                </a:srgbClr>
              </a:clrTo>
            </a:clrChange>
          </a:blip>
          <a:srcRect/>
          <a:stretch>
            <a:fillRect/>
          </a:stretch>
        </p:blipFill>
        <p:spPr bwMode="auto">
          <a:xfrm>
            <a:off x="1866900" y="1217613"/>
            <a:ext cx="930275" cy="233362"/>
          </a:xfrm>
          <a:prstGeom prst="rect">
            <a:avLst/>
          </a:prstGeom>
          <a:noFill/>
          <a:ln w="9525">
            <a:noFill/>
            <a:miter lim="800000"/>
            <a:headEnd/>
            <a:tailEnd/>
          </a:ln>
        </p:spPr>
      </p:pic>
      <p:pic>
        <p:nvPicPr>
          <p:cNvPr id="11" name="Picture 17" descr="logo.png"/>
          <p:cNvPicPr>
            <a:picLocks noChangeAspect="1"/>
          </p:cNvPicPr>
          <p:nvPr/>
        </p:nvPicPr>
        <p:blipFill>
          <a:blip r:embed="rId10" cstate="print"/>
          <a:srcRect/>
          <a:stretch>
            <a:fillRect/>
          </a:stretch>
        </p:blipFill>
        <p:spPr bwMode="auto">
          <a:xfrm>
            <a:off x="4576763" y="1160463"/>
            <a:ext cx="1065212" cy="347662"/>
          </a:xfrm>
          <a:prstGeom prst="rect">
            <a:avLst/>
          </a:prstGeom>
          <a:noFill/>
          <a:ln w="9525">
            <a:noFill/>
            <a:miter lim="800000"/>
            <a:headEnd/>
            <a:tailEnd/>
          </a:ln>
        </p:spPr>
      </p:pic>
      <p:pic>
        <p:nvPicPr>
          <p:cNvPr id="12" name="Picture 18" descr="imgres-1.jpg"/>
          <p:cNvPicPr>
            <a:picLocks noChangeAspect="1"/>
          </p:cNvPicPr>
          <p:nvPr/>
        </p:nvPicPr>
        <p:blipFill>
          <a:blip r:embed="rId11" cstate="print"/>
          <a:srcRect/>
          <a:stretch>
            <a:fillRect/>
          </a:stretch>
        </p:blipFill>
        <p:spPr bwMode="auto">
          <a:xfrm>
            <a:off x="3163888" y="2628372"/>
            <a:ext cx="885825" cy="223837"/>
          </a:xfrm>
          <a:prstGeom prst="rect">
            <a:avLst/>
          </a:prstGeom>
          <a:noFill/>
          <a:ln w="9525">
            <a:noFill/>
            <a:miter lim="800000"/>
            <a:headEnd/>
            <a:tailEnd/>
          </a:ln>
        </p:spPr>
      </p:pic>
      <p:pic>
        <p:nvPicPr>
          <p:cNvPr id="13" name="Picture 19" descr="Cisco_logo.svg.png"/>
          <p:cNvPicPr>
            <a:picLocks noChangeAspect="1"/>
          </p:cNvPicPr>
          <p:nvPr/>
        </p:nvPicPr>
        <p:blipFill>
          <a:blip r:embed="rId12" cstate="print"/>
          <a:srcRect/>
          <a:stretch>
            <a:fillRect/>
          </a:stretch>
        </p:blipFill>
        <p:spPr bwMode="auto">
          <a:xfrm>
            <a:off x="1639888" y="4070350"/>
            <a:ext cx="615950" cy="346075"/>
          </a:xfrm>
          <a:prstGeom prst="rect">
            <a:avLst/>
          </a:prstGeom>
          <a:noFill/>
          <a:ln w="9525">
            <a:noFill/>
            <a:miter lim="800000"/>
            <a:headEnd/>
            <a:tailEnd/>
          </a:ln>
        </p:spPr>
      </p:pic>
      <p:pic>
        <p:nvPicPr>
          <p:cNvPr id="14" name="Picture 20" descr="anynines_200x100-5dd43dd0.png"/>
          <p:cNvPicPr>
            <a:picLocks noChangeAspect="1"/>
          </p:cNvPicPr>
          <p:nvPr/>
        </p:nvPicPr>
        <p:blipFill>
          <a:blip r:embed="rId13" cstate="print"/>
          <a:srcRect t="27000" b="32001"/>
          <a:stretch>
            <a:fillRect/>
          </a:stretch>
        </p:blipFill>
        <p:spPr bwMode="auto">
          <a:xfrm>
            <a:off x="1789113" y="2633663"/>
            <a:ext cx="1120775" cy="230187"/>
          </a:xfrm>
          <a:prstGeom prst="rect">
            <a:avLst/>
          </a:prstGeom>
          <a:noFill/>
          <a:ln w="9525">
            <a:noFill/>
            <a:miter lim="800000"/>
            <a:headEnd/>
            <a:tailEnd/>
          </a:ln>
        </p:spPr>
      </p:pic>
      <p:pic>
        <p:nvPicPr>
          <p:cNvPr id="15" name="Picture 21" descr="default_logo_0.png"/>
          <p:cNvPicPr>
            <a:picLocks noChangeAspect="1"/>
          </p:cNvPicPr>
          <p:nvPr/>
        </p:nvPicPr>
        <p:blipFill>
          <a:blip r:embed="rId14" cstate="print"/>
          <a:srcRect t="10800" b="46001"/>
          <a:stretch>
            <a:fillRect/>
          </a:stretch>
        </p:blipFill>
        <p:spPr bwMode="auto">
          <a:xfrm>
            <a:off x="4117446" y="2637367"/>
            <a:ext cx="1127125" cy="188913"/>
          </a:xfrm>
          <a:prstGeom prst="rect">
            <a:avLst/>
          </a:prstGeom>
          <a:noFill/>
          <a:ln w="9525">
            <a:noFill/>
            <a:miter lim="800000"/>
            <a:headEnd/>
            <a:tailEnd/>
          </a:ln>
        </p:spPr>
      </p:pic>
      <p:pic>
        <p:nvPicPr>
          <p:cNvPr id="16" name="Picture 22" descr="Savvis_logo_primary_CMYK_LB.jpg"/>
          <p:cNvPicPr>
            <a:picLocks noChangeAspect="1"/>
          </p:cNvPicPr>
          <p:nvPr/>
        </p:nvPicPr>
        <p:blipFill>
          <a:blip r:embed="rId15" cstate="print"/>
          <a:srcRect/>
          <a:stretch>
            <a:fillRect/>
          </a:stretch>
        </p:blipFill>
        <p:spPr bwMode="auto">
          <a:xfrm>
            <a:off x="466725" y="3373438"/>
            <a:ext cx="1025525" cy="171450"/>
          </a:xfrm>
          <a:prstGeom prst="rect">
            <a:avLst/>
          </a:prstGeom>
          <a:noFill/>
          <a:ln w="9525">
            <a:noFill/>
            <a:miter lim="800000"/>
            <a:headEnd/>
            <a:tailEnd/>
          </a:ln>
        </p:spPr>
      </p:pic>
      <p:pic>
        <p:nvPicPr>
          <p:cNvPr id="17" name="Picture 25" descr="PIVOTAL (GREEN).png"/>
          <p:cNvPicPr>
            <a:picLocks noChangeAspect="1"/>
          </p:cNvPicPr>
          <p:nvPr/>
        </p:nvPicPr>
        <p:blipFill>
          <a:blip r:embed="rId16" cstate="print"/>
          <a:srcRect l="19603" t="27679" r="19492" b="32143"/>
          <a:stretch>
            <a:fillRect/>
          </a:stretch>
        </p:blipFill>
        <p:spPr bwMode="auto">
          <a:xfrm>
            <a:off x="401638" y="1227138"/>
            <a:ext cx="835025" cy="214312"/>
          </a:xfrm>
          <a:prstGeom prst="rect">
            <a:avLst/>
          </a:prstGeom>
          <a:noFill/>
          <a:ln w="9525">
            <a:noFill/>
            <a:miter lim="800000"/>
            <a:headEnd/>
            <a:tailEnd/>
          </a:ln>
        </p:spPr>
      </p:pic>
      <p:pic>
        <p:nvPicPr>
          <p:cNvPr id="18" name="Picture 26" descr="logo_altoros.gif"/>
          <p:cNvPicPr>
            <a:picLocks noChangeAspect="1"/>
          </p:cNvPicPr>
          <p:nvPr/>
        </p:nvPicPr>
        <p:blipFill>
          <a:blip r:embed="rId17" cstate="print"/>
          <a:srcRect/>
          <a:stretch>
            <a:fillRect/>
          </a:stretch>
        </p:blipFill>
        <p:spPr bwMode="auto">
          <a:xfrm>
            <a:off x="7542213" y="1238250"/>
            <a:ext cx="1106487" cy="192088"/>
          </a:xfrm>
          <a:prstGeom prst="rect">
            <a:avLst/>
          </a:prstGeom>
          <a:noFill/>
          <a:ln w="9525">
            <a:noFill/>
            <a:miter lim="800000"/>
            <a:headEnd/>
            <a:tailEnd/>
          </a:ln>
        </p:spPr>
      </p:pic>
      <p:pic>
        <p:nvPicPr>
          <p:cNvPr id="19" name="Picture 27" descr="bbg-logo.png"/>
          <p:cNvPicPr>
            <a:picLocks noChangeAspect="1"/>
          </p:cNvPicPr>
          <p:nvPr/>
        </p:nvPicPr>
        <p:blipFill>
          <a:blip r:embed="rId18" cstate="print"/>
          <a:srcRect/>
          <a:stretch>
            <a:fillRect/>
          </a:stretch>
        </p:blipFill>
        <p:spPr bwMode="auto">
          <a:xfrm>
            <a:off x="7659688" y="1927225"/>
            <a:ext cx="869950" cy="166688"/>
          </a:xfrm>
          <a:prstGeom prst="rect">
            <a:avLst/>
          </a:prstGeom>
          <a:noFill/>
          <a:ln w="9525">
            <a:noFill/>
            <a:miter lim="800000"/>
            <a:headEnd/>
            <a:tailEnd/>
          </a:ln>
        </p:spPr>
      </p:pic>
      <p:pic>
        <p:nvPicPr>
          <p:cNvPr id="20" name="Picture 28" descr="swisscom-logo.jpg"/>
          <p:cNvPicPr>
            <a:picLocks noChangeAspect="1"/>
          </p:cNvPicPr>
          <p:nvPr/>
        </p:nvPicPr>
        <p:blipFill>
          <a:blip r:embed="rId19" cstate="print"/>
          <a:srcRect/>
          <a:stretch>
            <a:fillRect/>
          </a:stretch>
        </p:blipFill>
        <p:spPr bwMode="auto">
          <a:xfrm>
            <a:off x="2814638" y="1876425"/>
            <a:ext cx="898525" cy="268288"/>
          </a:xfrm>
          <a:prstGeom prst="rect">
            <a:avLst/>
          </a:prstGeom>
          <a:noFill/>
          <a:ln w="9525">
            <a:noFill/>
            <a:miter lim="800000"/>
            <a:headEnd/>
            <a:tailEnd/>
          </a:ln>
        </p:spPr>
      </p:pic>
      <p:pic>
        <p:nvPicPr>
          <p:cNvPr id="21" name="Picture 29" descr="STOIC.png"/>
          <p:cNvPicPr>
            <a:picLocks noChangeAspect="1"/>
          </p:cNvPicPr>
          <p:nvPr/>
        </p:nvPicPr>
        <p:blipFill>
          <a:blip r:embed="rId20" cstate="print"/>
          <a:srcRect/>
          <a:stretch>
            <a:fillRect/>
          </a:stretch>
        </p:blipFill>
        <p:spPr bwMode="auto">
          <a:xfrm>
            <a:off x="7564438" y="2614613"/>
            <a:ext cx="1062037" cy="268287"/>
          </a:xfrm>
          <a:prstGeom prst="rect">
            <a:avLst/>
          </a:prstGeom>
          <a:noFill/>
          <a:ln w="9525">
            <a:noFill/>
            <a:miter lim="800000"/>
            <a:headEnd/>
            <a:tailEnd/>
          </a:ln>
        </p:spPr>
      </p:pic>
      <p:pic>
        <p:nvPicPr>
          <p:cNvPr id="22" name="Picture 30" descr="Intel-from-16-Cores-to-80-Cores-2.jpg"/>
          <p:cNvPicPr>
            <a:picLocks noChangeAspect="1"/>
          </p:cNvPicPr>
          <p:nvPr/>
        </p:nvPicPr>
        <p:blipFill>
          <a:blip r:embed="rId21" cstate="print"/>
          <a:srcRect l="9375" t="26471" r="11459" b="17731"/>
          <a:stretch>
            <a:fillRect/>
          </a:stretch>
        </p:blipFill>
        <p:spPr bwMode="auto">
          <a:xfrm>
            <a:off x="2617788" y="4035425"/>
            <a:ext cx="590550" cy="414338"/>
          </a:xfrm>
          <a:prstGeom prst="rect">
            <a:avLst/>
          </a:prstGeom>
          <a:noFill/>
          <a:ln w="9525">
            <a:noFill/>
            <a:miter lim="800000"/>
            <a:headEnd/>
            <a:tailEnd/>
          </a:ln>
        </p:spPr>
      </p:pic>
      <p:pic>
        <p:nvPicPr>
          <p:cNvPr id="23" name="Picture 3"/>
          <p:cNvPicPr>
            <a:picLocks noChangeAspect="1"/>
          </p:cNvPicPr>
          <p:nvPr/>
        </p:nvPicPr>
        <p:blipFill>
          <a:blip r:embed="rId22" cstate="print"/>
          <a:srcRect/>
          <a:stretch>
            <a:fillRect/>
          </a:stretch>
        </p:blipFill>
        <p:spPr bwMode="auto">
          <a:xfrm>
            <a:off x="6502400" y="3987800"/>
            <a:ext cx="836613" cy="511175"/>
          </a:xfrm>
          <a:prstGeom prst="rect">
            <a:avLst/>
          </a:prstGeom>
          <a:noFill/>
          <a:ln w="9525">
            <a:noFill/>
            <a:miter lim="800000"/>
            <a:headEnd/>
            <a:tailEnd/>
          </a:ln>
        </p:spPr>
      </p:pic>
      <p:pic>
        <p:nvPicPr>
          <p:cNvPr id="24" name="Picture 33"/>
          <p:cNvPicPr>
            <a:picLocks noChangeAspect="1"/>
          </p:cNvPicPr>
          <p:nvPr/>
        </p:nvPicPr>
        <p:blipFill>
          <a:blip r:embed="rId23" cstate="print"/>
          <a:srcRect/>
          <a:stretch>
            <a:fillRect/>
          </a:stretch>
        </p:blipFill>
        <p:spPr bwMode="auto">
          <a:xfrm>
            <a:off x="4060825" y="3217863"/>
            <a:ext cx="736600" cy="484187"/>
          </a:xfrm>
          <a:prstGeom prst="rect">
            <a:avLst/>
          </a:prstGeom>
          <a:noFill/>
          <a:ln w="9525">
            <a:noFill/>
            <a:miter lim="800000"/>
            <a:headEnd/>
            <a:tailEnd/>
          </a:ln>
        </p:spPr>
      </p:pic>
      <p:pic>
        <p:nvPicPr>
          <p:cNvPr id="25" name="Picture 32"/>
          <p:cNvPicPr>
            <a:picLocks noChangeAspect="1"/>
          </p:cNvPicPr>
          <p:nvPr/>
        </p:nvPicPr>
        <p:blipFill>
          <a:blip r:embed="rId24" cstate="print"/>
          <a:srcRect/>
          <a:stretch>
            <a:fillRect/>
          </a:stretch>
        </p:blipFill>
        <p:spPr bwMode="auto">
          <a:xfrm>
            <a:off x="6569075" y="3297238"/>
            <a:ext cx="627063" cy="325437"/>
          </a:xfrm>
          <a:prstGeom prst="rect">
            <a:avLst/>
          </a:prstGeom>
          <a:noFill/>
          <a:ln w="9525">
            <a:noFill/>
            <a:miter lim="800000"/>
            <a:headEnd/>
            <a:tailEnd/>
          </a:ln>
        </p:spPr>
      </p:pic>
      <p:pic>
        <p:nvPicPr>
          <p:cNvPr id="26" name="Picture 13"/>
          <p:cNvPicPr>
            <a:picLocks noChangeAspect="1"/>
          </p:cNvPicPr>
          <p:nvPr/>
        </p:nvPicPr>
        <p:blipFill>
          <a:blip r:embed="rId25" cstate="print"/>
          <a:srcRect/>
          <a:stretch>
            <a:fillRect/>
          </a:stretch>
        </p:blipFill>
        <p:spPr bwMode="auto">
          <a:xfrm>
            <a:off x="4979988" y="3255963"/>
            <a:ext cx="1127125" cy="406400"/>
          </a:xfrm>
          <a:prstGeom prst="rect">
            <a:avLst/>
          </a:prstGeom>
          <a:noFill/>
          <a:ln w="9525">
            <a:noFill/>
            <a:miter lim="800000"/>
            <a:headEnd/>
            <a:tailEnd/>
          </a:ln>
        </p:spPr>
      </p:pic>
      <p:pic>
        <p:nvPicPr>
          <p:cNvPr id="27" name="Picture 24"/>
          <p:cNvPicPr>
            <a:picLocks noChangeAspect="1"/>
          </p:cNvPicPr>
          <p:nvPr/>
        </p:nvPicPr>
        <p:blipFill>
          <a:blip r:embed="rId26" cstate="print"/>
          <a:srcRect/>
          <a:stretch>
            <a:fillRect/>
          </a:stretch>
        </p:blipFill>
        <p:spPr bwMode="auto">
          <a:xfrm>
            <a:off x="7656513" y="3206750"/>
            <a:ext cx="876300" cy="506413"/>
          </a:xfrm>
          <a:prstGeom prst="rect">
            <a:avLst/>
          </a:prstGeom>
          <a:noFill/>
          <a:ln w="9525">
            <a:noFill/>
            <a:miter lim="800000"/>
            <a:headEnd/>
            <a:tailEnd/>
          </a:ln>
        </p:spPr>
      </p:pic>
      <p:pic>
        <p:nvPicPr>
          <p:cNvPr id="28" name="Picture 34"/>
          <p:cNvPicPr>
            <a:picLocks noChangeAspect="1"/>
          </p:cNvPicPr>
          <p:nvPr/>
        </p:nvPicPr>
        <p:blipFill>
          <a:blip r:embed="rId27" cstate="print"/>
          <a:srcRect/>
          <a:stretch>
            <a:fillRect/>
          </a:stretch>
        </p:blipFill>
        <p:spPr bwMode="auto">
          <a:xfrm>
            <a:off x="6929438" y="2423584"/>
            <a:ext cx="635000" cy="633413"/>
          </a:xfrm>
          <a:prstGeom prst="rect">
            <a:avLst/>
          </a:prstGeom>
          <a:noFill/>
          <a:ln w="9525">
            <a:noFill/>
            <a:miter lim="800000"/>
            <a:headEnd/>
            <a:tailEnd/>
          </a:ln>
        </p:spPr>
      </p:pic>
      <p:pic>
        <p:nvPicPr>
          <p:cNvPr id="29" name="Picture 37"/>
          <p:cNvPicPr>
            <a:picLocks noChangeAspect="1"/>
          </p:cNvPicPr>
          <p:nvPr/>
        </p:nvPicPr>
        <p:blipFill>
          <a:blip r:embed="rId28" cstate="print"/>
          <a:srcRect/>
          <a:stretch>
            <a:fillRect/>
          </a:stretch>
        </p:blipFill>
        <p:spPr bwMode="auto">
          <a:xfrm>
            <a:off x="3427413" y="1169988"/>
            <a:ext cx="517525" cy="328612"/>
          </a:xfrm>
          <a:prstGeom prst="rect">
            <a:avLst/>
          </a:prstGeom>
          <a:noFill/>
          <a:ln w="9525">
            <a:noFill/>
            <a:miter lim="800000"/>
            <a:headEnd/>
            <a:tailEnd/>
          </a:ln>
        </p:spPr>
      </p:pic>
      <p:pic>
        <p:nvPicPr>
          <p:cNvPr id="30" name="Picture 38" descr="Screen Shot 2014-01-15 at 9.03.13 AM.png"/>
          <p:cNvPicPr>
            <a:picLocks noChangeAspect="1"/>
          </p:cNvPicPr>
          <p:nvPr/>
        </p:nvPicPr>
        <p:blipFill>
          <a:blip r:embed="rId29" cstate="print"/>
          <a:srcRect/>
          <a:stretch>
            <a:fillRect/>
          </a:stretch>
        </p:blipFill>
        <p:spPr bwMode="auto">
          <a:xfrm>
            <a:off x="1822450" y="1824038"/>
            <a:ext cx="554038" cy="373062"/>
          </a:xfrm>
          <a:prstGeom prst="rect">
            <a:avLst/>
          </a:prstGeom>
          <a:noFill/>
          <a:ln w="9525">
            <a:noFill/>
            <a:miter lim="800000"/>
            <a:headEnd/>
            <a:tailEnd/>
          </a:ln>
        </p:spPr>
      </p:pic>
      <p:pic>
        <p:nvPicPr>
          <p:cNvPr id="31" name="Picture 39"/>
          <p:cNvPicPr>
            <a:picLocks noChangeAspect="1"/>
          </p:cNvPicPr>
          <p:nvPr/>
        </p:nvPicPr>
        <p:blipFill>
          <a:blip r:embed="rId30" cstate="print"/>
          <a:srcRect t="22040" b="18500"/>
          <a:stretch>
            <a:fillRect/>
          </a:stretch>
        </p:blipFill>
        <p:spPr bwMode="auto">
          <a:xfrm>
            <a:off x="5599113" y="1816100"/>
            <a:ext cx="655637" cy="388938"/>
          </a:xfrm>
          <a:prstGeom prst="rect">
            <a:avLst/>
          </a:prstGeom>
          <a:noFill/>
          <a:ln w="9525">
            <a:noFill/>
            <a:miter lim="800000"/>
            <a:headEnd/>
            <a:tailEnd/>
          </a:ln>
        </p:spPr>
      </p:pic>
      <p:pic>
        <p:nvPicPr>
          <p:cNvPr id="32" name="Picture 23" descr="APP DIRECT.jpg"/>
          <p:cNvPicPr>
            <a:picLocks noChangeAspect="1"/>
          </p:cNvPicPr>
          <p:nvPr/>
        </p:nvPicPr>
        <p:blipFill>
          <a:blip r:embed="rId31" cstate="print"/>
          <a:srcRect t="16304"/>
          <a:stretch>
            <a:fillRect/>
          </a:stretch>
        </p:blipFill>
        <p:spPr bwMode="auto">
          <a:xfrm>
            <a:off x="4152900" y="1854200"/>
            <a:ext cx="1008063" cy="312738"/>
          </a:xfrm>
          <a:prstGeom prst="rect">
            <a:avLst/>
          </a:prstGeom>
          <a:noFill/>
          <a:ln w="9525">
            <a:noFill/>
            <a:miter lim="800000"/>
            <a:headEnd/>
            <a:tailEnd/>
          </a:ln>
        </p:spPr>
      </p:pic>
      <p:pic>
        <p:nvPicPr>
          <p:cNvPr id="33" name="Picture 42"/>
          <p:cNvPicPr>
            <a:picLocks noChangeAspect="1"/>
          </p:cNvPicPr>
          <p:nvPr/>
        </p:nvPicPr>
        <p:blipFill>
          <a:blip r:embed="rId32" cstate="print"/>
          <a:srcRect t="21146" b="22537"/>
          <a:stretch>
            <a:fillRect/>
          </a:stretch>
        </p:blipFill>
        <p:spPr bwMode="auto">
          <a:xfrm>
            <a:off x="579438" y="4117975"/>
            <a:ext cx="698500" cy="249238"/>
          </a:xfrm>
          <a:prstGeom prst="rect">
            <a:avLst/>
          </a:prstGeom>
          <a:noFill/>
          <a:ln w="9525">
            <a:noFill/>
            <a:miter lim="800000"/>
            <a:headEnd/>
            <a:tailEnd/>
          </a:ln>
        </p:spPr>
      </p:pic>
      <p:pic>
        <p:nvPicPr>
          <p:cNvPr id="34" name="Picture 145" descr="EMC Corporation logo.svg"/>
          <p:cNvPicPr>
            <a:picLocks noChangeAspect="1" noChangeArrowheads="1"/>
          </p:cNvPicPr>
          <p:nvPr/>
        </p:nvPicPr>
        <p:blipFill>
          <a:blip r:embed="rId33" cstate="print"/>
          <a:srcRect/>
          <a:stretch>
            <a:fillRect/>
          </a:stretch>
        </p:blipFill>
        <p:spPr bwMode="auto">
          <a:xfrm>
            <a:off x="6273800" y="1222375"/>
            <a:ext cx="636588" cy="222250"/>
          </a:xfrm>
          <a:prstGeom prst="rect">
            <a:avLst/>
          </a:prstGeom>
          <a:noFill/>
          <a:ln w="9525">
            <a:noFill/>
            <a:miter lim="800000"/>
            <a:headEnd/>
            <a:tailEnd/>
          </a:ln>
        </p:spPr>
      </p:pic>
      <p:pic>
        <p:nvPicPr>
          <p:cNvPr id="35" name="Picture 34"/>
          <p:cNvPicPr>
            <a:picLocks noChangeAspect="1"/>
          </p:cNvPicPr>
          <p:nvPr/>
        </p:nvPicPr>
        <p:blipFill>
          <a:blip r:embed="rId34" cstate="print"/>
          <a:stretch>
            <a:fillRect/>
          </a:stretch>
        </p:blipFill>
        <p:spPr>
          <a:xfrm>
            <a:off x="3193473" y="3239871"/>
            <a:ext cx="600741" cy="535114"/>
          </a:xfrm>
          <a:prstGeom prst="rect">
            <a:avLst/>
          </a:prstGeom>
        </p:spPr>
      </p:pic>
      <p:pic>
        <p:nvPicPr>
          <p:cNvPr id="36" name="Picture 35"/>
          <p:cNvPicPr>
            <a:picLocks noChangeAspect="1"/>
          </p:cNvPicPr>
          <p:nvPr/>
        </p:nvPicPr>
        <p:blipFill>
          <a:blip r:embed="rId35" cstate="print"/>
          <a:stretch>
            <a:fillRect/>
          </a:stretch>
        </p:blipFill>
        <p:spPr>
          <a:xfrm>
            <a:off x="1831990" y="3242779"/>
            <a:ext cx="1118698" cy="447479"/>
          </a:xfrm>
          <a:prstGeom prst="rect">
            <a:avLst/>
          </a:prstGeom>
        </p:spPr>
      </p:pic>
    </p:spTree>
    <p:extLst>
      <p:ext uri="{BB962C8B-B14F-4D97-AF65-F5344CB8AC3E}">
        <p14:creationId xmlns:p14="http://schemas.microsoft.com/office/powerpoint/2010/main" val="18395435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168400"/>
            <a:ext cx="9144000" cy="39751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78367" y="948266"/>
            <a:ext cx="3860800" cy="3857985"/>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gradFill flip="none" rotWithShape="1">
              <a:gsLst>
                <a:gs pos="0">
                  <a:schemeClr val="accent1"/>
                </a:gs>
                <a:gs pos="100000">
                  <a:srgbClr val="FFFFFF">
                    <a:alpha val="0"/>
                  </a:srgb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18" name="Rounded Rectangle 17"/>
          <p:cNvSpPr/>
          <p:nvPr/>
        </p:nvSpPr>
        <p:spPr>
          <a:xfrm>
            <a:off x="4567767" y="948266"/>
            <a:ext cx="4051300" cy="3857985"/>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gradFill flip="none" rotWithShape="1">
              <a:gsLst>
                <a:gs pos="0">
                  <a:schemeClr val="accent1"/>
                </a:gs>
                <a:gs pos="100000">
                  <a:srgbClr val="FFFFFF">
                    <a:alpha val="0"/>
                  </a:srgbClr>
                </a:gs>
              </a:gsLst>
              <a:lin ang="54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19" name="TextBox 18"/>
          <p:cNvSpPr txBox="1"/>
          <p:nvPr/>
        </p:nvSpPr>
        <p:spPr>
          <a:xfrm>
            <a:off x="1613491" y="1008841"/>
            <a:ext cx="1454244" cy="338554"/>
          </a:xfrm>
          <a:prstGeom prst="rect">
            <a:avLst/>
          </a:prstGeom>
          <a:noFill/>
        </p:spPr>
        <p:txBody>
          <a:bodyPr wrap="none" rtlCol="0">
            <a:spAutoFit/>
          </a:bodyPr>
          <a:lstStyle/>
          <a:p>
            <a:pPr algn="ctr"/>
            <a:r>
              <a:rPr lang="en-US" sz="1600" b="1" cap="all" dirty="0" smtClean="0">
                <a:solidFill>
                  <a:schemeClr val="accent3"/>
                </a:solidFill>
              </a:rPr>
              <a:t>Developer</a:t>
            </a:r>
          </a:p>
        </p:txBody>
      </p:sp>
      <p:sp>
        <p:nvSpPr>
          <p:cNvPr id="20" name="TextBox 19"/>
          <p:cNvSpPr txBox="1"/>
          <p:nvPr/>
        </p:nvSpPr>
        <p:spPr>
          <a:xfrm>
            <a:off x="5960408" y="1008841"/>
            <a:ext cx="1338828" cy="338554"/>
          </a:xfrm>
          <a:prstGeom prst="rect">
            <a:avLst/>
          </a:prstGeom>
          <a:noFill/>
        </p:spPr>
        <p:txBody>
          <a:bodyPr wrap="none" rtlCol="0">
            <a:spAutoFit/>
          </a:bodyPr>
          <a:lstStyle/>
          <a:p>
            <a:pPr algn="ctr"/>
            <a:r>
              <a:rPr lang="en-US" sz="1600" b="1" cap="all" dirty="0" smtClean="0">
                <a:solidFill>
                  <a:schemeClr val="accent3"/>
                </a:solidFill>
              </a:rPr>
              <a:t>Operator</a:t>
            </a:r>
          </a:p>
        </p:txBody>
      </p:sp>
      <p:sp>
        <p:nvSpPr>
          <p:cNvPr id="2" name="Title 1"/>
          <p:cNvSpPr>
            <a:spLocks noGrp="1"/>
          </p:cNvSpPr>
          <p:nvPr>
            <p:ph type="title"/>
          </p:nvPr>
        </p:nvSpPr>
        <p:spPr/>
        <p:txBody>
          <a:bodyPr/>
          <a:lstStyle/>
          <a:p>
            <a:r>
              <a:rPr lang="en-US" dirty="0" smtClean="0"/>
              <a:t>…to Hours and Minutes</a:t>
            </a:r>
            <a:endParaRPr lang="en-US" dirty="0"/>
          </a:p>
        </p:txBody>
      </p:sp>
      <p:grpSp>
        <p:nvGrpSpPr>
          <p:cNvPr id="23" name="Group 22"/>
          <p:cNvGrpSpPr/>
          <p:nvPr/>
        </p:nvGrpSpPr>
        <p:grpSpPr>
          <a:xfrm>
            <a:off x="634469" y="1540938"/>
            <a:ext cx="3573464" cy="3339592"/>
            <a:chOff x="4859336" y="1540938"/>
            <a:chExt cx="3573464" cy="3339592"/>
          </a:xfrm>
        </p:grpSpPr>
        <p:pic>
          <p:nvPicPr>
            <p:cNvPr id="8" name="Picture 7" descr="Time 128x128.png"/>
            <p:cNvPicPr>
              <a:picLocks noChangeAspect="1"/>
            </p:cNvPicPr>
            <p:nvPr/>
          </p:nvPicPr>
          <p:blipFill>
            <a:blip r:embed="rId2" cstate="print">
              <a:alphaModFix amt="66000"/>
              <a:extLst>
                <a:ext uri="{28A0092B-C50C-407E-A947-70E740481C1C}">
                  <a14:useLocalDpi xmlns:a14="http://schemas.microsoft.com/office/drawing/2010/main" val="0"/>
                </a:ext>
              </a:extLst>
            </a:blip>
            <a:stretch>
              <a:fillRect/>
            </a:stretch>
          </p:blipFill>
          <p:spPr>
            <a:xfrm>
              <a:off x="4859336" y="4456665"/>
              <a:ext cx="423865" cy="423865"/>
            </a:xfrm>
            <a:prstGeom prst="rect">
              <a:avLst/>
            </a:prstGeom>
          </p:spPr>
        </p:pic>
        <p:sp>
          <p:nvSpPr>
            <p:cNvPr id="9" name="Rectangle 8"/>
            <p:cNvSpPr/>
            <p:nvPr/>
          </p:nvSpPr>
          <p:spPr>
            <a:xfrm>
              <a:off x="5344344" y="4490639"/>
              <a:ext cx="3008068" cy="307777"/>
            </a:xfrm>
            <a:prstGeom prst="rect">
              <a:avLst/>
            </a:prstGeom>
          </p:spPr>
          <p:txBody>
            <a:bodyPr wrap="none">
              <a:spAutoFit/>
            </a:bodyPr>
            <a:lstStyle/>
            <a:p>
              <a:r>
                <a:rPr lang="en-US" sz="1400" b="1" dirty="0" smtClean="0">
                  <a:solidFill>
                    <a:srgbClr val="4D4D4D"/>
                  </a:solidFill>
                  <a:latin typeface="Arial"/>
                  <a:cs typeface="Arial"/>
                </a:rPr>
                <a:t>App Deployment:  30-90 seconds</a:t>
              </a:r>
              <a:endParaRPr lang="en-US" sz="1400" dirty="0">
                <a:solidFill>
                  <a:srgbClr val="4D4D4D"/>
                </a:solidFill>
                <a:latin typeface="Arial"/>
                <a:cs typeface="Arial"/>
              </a:endParaRPr>
            </a:p>
          </p:txBody>
        </p:sp>
        <p:pic>
          <p:nvPicPr>
            <p:cNvPr id="10" name="Picture 2" descr="console"/>
            <p:cNvPicPr>
              <a:picLocks noChangeAspect="1" noChangeArrowheads="1"/>
            </p:cNvPicPr>
            <p:nvPr/>
          </p:nvPicPr>
          <p:blipFill>
            <a:blip r:embed="rId3" cstate="print"/>
            <a:srcRect l="5957" r="7891"/>
            <a:stretch>
              <a:fillRect/>
            </a:stretch>
          </p:blipFill>
          <p:spPr bwMode="auto">
            <a:xfrm>
              <a:off x="5348237" y="2587842"/>
              <a:ext cx="2734270" cy="1747096"/>
            </a:xfrm>
            <a:prstGeom prst="rect">
              <a:avLst/>
            </a:prstGeom>
            <a:noFill/>
            <a:effectLst>
              <a:outerShdw blurRad="50800" dist="38100" dir="2700000" algn="tl" rotWithShape="0">
                <a:prstClr val="black">
                  <a:alpha val="40000"/>
                </a:prstClr>
              </a:outerShdw>
            </a:effectLst>
          </p:spPr>
        </p:pic>
        <p:sp>
          <p:nvSpPr>
            <p:cNvPr id="14" name="TextBox 13"/>
            <p:cNvSpPr txBox="1"/>
            <p:nvPr/>
          </p:nvSpPr>
          <p:spPr>
            <a:xfrm>
              <a:off x="4944532" y="1540938"/>
              <a:ext cx="3488268" cy="1169551"/>
            </a:xfrm>
            <a:prstGeom prst="rect">
              <a:avLst/>
            </a:prstGeom>
            <a:noFill/>
          </p:spPr>
          <p:txBody>
            <a:bodyPr wrap="square" rtlCol="0">
              <a:spAutoFit/>
            </a:bodyPr>
            <a:lstStyle/>
            <a:p>
              <a:pPr algn="ctr"/>
              <a:r>
                <a:rPr lang="en-US" sz="1400" b="1" dirty="0">
                  <a:latin typeface="Arial"/>
                  <a:cs typeface="Arial"/>
                </a:rPr>
                <a:t>Auto-select runtimes</a:t>
              </a:r>
            </a:p>
            <a:p>
              <a:pPr algn="ctr"/>
              <a:r>
                <a:rPr lang="en-US" sz="1400" b="1" dirty="0">
                  <a:latin typeface="Arial"/>
                  <a:cs typeface="Arial"/>
                </a:rPr>
                <a:t>Deploy app</a:t>
              </a:r>
            </a:p>
            <a:p>
              <a:pPr algn="ctr"/>
              <a:r>
                <a:rPr lang="en-US" sz="1400" b="1" dirty="0">
                  <a:latin typeface="Arial"/>
                  <a:cs typeface="Arial"/>
                </a:rPr>
                <a:t>Select and bind </a:t>
              </a:r>
              <a:r>
                <a:rPr lang="en-US" sz="1400" b="1" dirty="0" smtClean="0">
                  <a:latin typeface="Arial"/>
                  <a:cs typeface="Arial"/>
                </a:rPr>
                <a:t>Services</a:t>
              </a:r>
              <a:endParaRPr lang="en-US" sz="1400" b="1" dirty="0">
                <a:latin typeface="Arial"/>
                <a:cs typeface="Arial"/>
              </a:endParaRPr>
            </a:p>
            <a:p>
              <a:pPr algn="ctr"/>
              <a:r>
                <a:rPr lang="en-US" sz="1400" b="1" dirty="0">
                  <a:latin typeface="Arial"/>
                  <a:cs typeface="Arial"/>
                </a:rPr>
                <a:t>Scale app</a:t>
              </a:r>
            </a:p>
            <a:p>
              <a:pPr algn="ctr"/>
              <a:endParaRPr lang="en-US" sz="1400" b="1" dirty="0">
                <a:latin typeface="Arial"/>
                <a:cs typeface="Arial"/>
              </a:endParaRPr>
            </a:p>
          </p:txBody>
        </p:sp>
      </p:grpSp>
      <p:grpSp>
        <p:nvGrpSpPr>
          <p:cNvPr id="24" name="Group 23"/>
          <p:cNvGrpSpPr/>
          <p:nvPr/>
        </p:nvGrpSpPr>
        <p:grpSpPr>
          <a:xfrm>
            <a:off x="4876796" y="1498604"/>
            <a:ext cx="3488268" cy="3381926"/>
            <a:chOff x="677333" y="1498604"/>
            <a:chExt cx="3488268" cy="3381926"/>
          </a:xfrm>
        </p:grpSpPr>
        <p:sp>
          <p:nvSpPr>
            <p:cNvPr id="6" name="Rectangle 5"/>
            <p:cNvSpPr/>
            <p:nvPr/>
          </p:nvSpPr>
          <p:spPr>
            <a:xfrm>
              <a:off x="1131722" y="4459932"/>
              <a:ext cx="2738237" cy="307777"/>
            </a:xfrm>
            <a:prstGeom prst="rect">
              <a:avLst/>
            </a:prstGeom>
          </p:spPr>
          <p:txBody>
            <a:bodyPr wrap="none">
              <a:spAutoFit/>
            </a:bodyPr>
            <a:lstStyle/>
            <a:p>
              <a:r>
                <a:rPr lang="en-US" sz="1400" b="1" dirty="0" smtClean="0">
                  <a:solidFill>
                    <a:srgbClr val="4D4D4D"/>
                  </a:solidFill>
                  <a:latin typeface="Arial"/>
                  <a:cs typeface="Arial"/>
                </a:rPr>
                <a:t>Cloud Deployment:  2-4 hours</a:t>
              </a:r>
              <a:endParaRPr lang="en-US" sz="1400" dirty="0">
                <a:solidFill>
                  <a:srgbClr val="4D4D4D"/>
                </a:solidFill>
                <a:latin typeface="Arial"/>
                <a:cs typeface="Arial"/>
              </a:endParaRPr>
            </a:p>
          </p:txBody>
        </p:sp>
        <p:pic>
          <p:nvPicPr>
            <p:cNvPr id="22" name="Picture 21" descr="Time 128x128.png"/>
            <p:cNvPicPr>
              <a:picLocks noChangeAspect="1"/>
            </p:cNvPicPr>
            <p:nvPr/>
          </p:nvPicPr>
          <p:blipFill>
            <a:blip r:embed="rId2" cstate="print">
              <a:alphaModFix amt="66000"/>
              <a:extLst>
                <a:ext uri="{28A0092B-C50C-407E-A947-70E740481C1C}">
                  <a14:useLocalDpi xmlns:a14="http://schemas.microsoft.com/office/drawing/2010/main" val="0"/>
                </a:ext>
              </a:extLst>
            </a:blip>
            <a:stretch>
              <a:fillRect/>
            </a:stretch>
          </p:blipFill>
          <p:spPr>
            <a:xfrm>
              <a:off x="685800" y="4456665"/>
              <a:ext cx="423865" cy="423865"/>
            </a:xfrm>
            <a:prstGeom prst="rect">
              <a:avLst/>
            </a:prstGeom>
          </p:spPr>
        </p:pic>
        <p:sp>
          <p:nvSpPr>
            <p:cNvPr id="13" name="TextBox 12"/>
            <p:cNvSpPr txBox="1"/>
            <p:nvPr/>
          </p:nvSpPr>
          <p:spPr>
            <a:xfrm>
              <a:off x="677333" y="1498604"/>
              <a:ext cx="3488268" cy="1169551"/>
            </a:xfrm>
            <a:prstGeom prst="rect">
              <a:avLst/>
            </a:prstGeom>
            <a:noFill/>
          </p:spPr>
          <p:txBody>
            <a:bodyPr wrap="square" rtlCol="0">
              <a:spAutoFit/>
            </a:bodyPr>
            <a:lstStyle/>
            <a:p>
              <a:pPr algn="ctr"/>
              <a:r>
                <a:rPr lang="en-US" sz="1400" b="1" dirty="0" smtClean="0">
                  <a:latin typeface="Arial"/>
                  <a:cs typeface="Arial"/>
                </a:rPr>
                <a:t>Establish infrastructure</a:t>
              </a:r>
            </a:p>
            <a:p>
              <a:pPr algn="ctr"/>
              <a:r>
                <a:rPr lang="en-US" sz="1400" b="1" dirty="0" smtClean="0">
                  <a:latin typeface="Arial"/>
                  <a:cs typeface="Arial"/>
                </a:rPr>
                <a:t>Provision </a:t>
              </a:r>
            </a:p>
            <a:p>
              <a:pPr algn="ctr"/>
              <a:r>
                <a:rPr lang="en-US" sz="1400" b="1" dirty="0" smtClean="0">
                  <a:latin typeface="Arial"/>
                  <a:cs typeface="Arial"/>
                </a:rPr>
                <a:t>Add capacity</a:t>
              </a:r>
            </a:p>
            <a:p>
              <a:pPr algn="ctr"/>
              <a:r>
                <a:rPr lang="en-US" sz="1400" b="1" dirty="0" smtClean="0">
                  <a:latin typeface="Arial"/>
                  <a:cs typeface="Arial"/>
                </a:rPr>
                <a:t>Control </a:t>
              </a:r>
              <a:r>
                <a:rPr lang="en-US" sz="1400" b="1" dirty="0" err="1" smtClean="0">
                  <a:latin typeface="Arial"/>
                  <a:cs typeface="Arial"/>
                </a:rPr>
                <a:t>Auth</a:t>
              </a:r>
              <a:r>
                <a:rPr lang="en-US" sz="1400" b="1" dirty="0" smtClean="0">
                  <a:latin typeface="Arial"/>
                  <a:cs typeface="Arial"/>
                </a:rPr>
                <a:t>, Policies, HA</a:t>
              </a:r>
            </a:p>
            <a:p>
              <a:pPr algn="ctr"/>
              <a:endParaRPr lang="en-US" sz="1400" dirty="0" smtClean="0">
                <a:latin typeface="Arial"/>
                <a:cs typeface="Arial"/>
              </a:endParaRPr>
            </a:p>
          </p:txBody>
        </p:sp>
        <p:pic>
          <p:nvPicPr>
            <p:cNvPr id="15" name="Picture 14"/>
            <p:cNvPicPr>
              <a:picLocks noChangeAspect="1"/>
            </p:cNvPicPr>
            <p:nvPr/>
          </p:nvPicPr>
          <p:blipFill>
            <a:blip r:embed="rId4" cstate="print"/>
            <a:stretch>
              <a:fillRect/>
            </a:stretch>
          </p:blipFill>
          <p:spPr>
            <a:xfrm>
              <a:off x="1126067" y="2514600"/>
              <a:ext cx="2552200" cy="1811867"/>
            </a:xfrm>
            <a:prstGeom prst="rect">
              <a:avLst/>
            </a:prstGeom>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6236235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934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 of Pivotal CF</a:t>
            </a:r>
            <a:endParaRPr lang="en-US" dirty="0"/>
          </a:p>
        </p:txBody>
      </p:sp>
      <p:sp>
        <p:nvSpPr>
          <p:cNvPr id="5" name="Content Placeholder 4"/>
          <p:cNvSpPr>
            <a:spLocks noGrp="1"/>
          </p:cNvSpPr>
          <p:nvPr>
            <p:ph sz="quarter" idx="10"/>
          </p:nvPr>
        </p:nvSpPr>
        <p:spPr>
          <a:xfrm>
            <a:off x="355273" y="922065"/>
            <a:ext cx="8410575" cy="3715030"/>
          </a:xfrm>
        </p:spPr>
        <p:txBody>
          <a:bodyPr/>
          <a:lstStyle/>
          <a:p>
            <a:r>
              <a:rPr lang="en-US" sz="2800" dirty="0" smtClean="0"/>
              <a:t>Operations Manager &amp; Web Console</a:t>
            </a:r>
          </a:p>
          <a:p>
            <a:r>
              <a:rPr lang="en-US" sz="2800" dirty="0" smtClean="0"/>
              <a:t>Ease of Deployment:  </a:t>
            </a:r>
            <a:r>
              <a:rPr lang="en-US" sz="2800" b="1" dirty="0" err="1" smtClean="0">
                <a:latin typeface="Courier New"/>
                <a:cs typeface="Courier New"/>
              </a:rPr>
              <a:t>cf</a:t>
            </a:r>
            <a:r>
              <a:rPr lang="en-US" sz="2800" b="1" dirty="0" smtClean="0">
                <a:latin typeface="Courier New"/>
                <a:cs typeface="Courier New"/>
              </a:rPr>
              <a:t> push</a:t>
            </a:r>
          </a:p>
          <a:p>
            <a:r>
              <a:rPr lang="en-US" sz="2800" dirty="0" smtClean="0"/>
              <a:t>Ease of Scalability:   </a:t>
            </a:r>
            <a:r>
              <a:rPr lang="en-US" sz="2800" b="1" dirty="0" err="1" smtClean="0">
                <a:latin typeface="Courier New"/>
                <a:cs typeface="Courier New"/>
              </a:rPr>
              <a:t>cf</a:t>
            </a:r>
            <a:r>
              <a:rPr lang="en-US" sz="2800" b="1" dirty="0" smtClean="0">
                <a:latin typeface="Courier New"/>
                <a:cs typeface="Courier New"/>
              </a:rPr>
              <a:t> scale</a:t>
            </a:r>
          </a:p>
          <a:p>
            <a:r>
              <a:rPr lang="en-US" sz="2800" dirty="0" smtClean="0"/>
              <a:t>Service Binding:   </a:t>
            </a:r>
            <a:r>
              <a:rPr lang="en-US" sz="2800" b="1" dirty="0" err="1">
                <a:latin typeface="Courier New"/>
                <a:cs typeface="Courier New"/>
              </a:rPr>
              <a:t>cf</a:t>
            </a:r>
            <a:r>
              <a:rPr lang="en-US" sz="2800" b="1" dirty="0">
                <a:latin typeface="Courier New"/>
                <a:cs typeface="Courier New"/>
              </a:rPr>
              <a:t> </a:t>
            </a:r>
            <a:r>
              <a:rPr lang="en-US" sz="2800" b="1" dirty="0" smtClean="0">
                <a:latin typeface="Courier New"/>
                <a:cs typeface="Courier New"/>
              </a:rPr>
              <a:t>bind-service</a:t>
            </a:r>
            <a:endParaRPr lang="en-US" sz="2800" b="1" dirty="0">
              <a:latin typeface="Courier New"/>
              <a:cs typeface="Courier New"/>
            </a:endParaRPr>
          </a:p>
          <a:p>
            <a:r>
              <a:rPr lang="en-US" sz="2800" dirty="0"/>
              <a:t>High Availability and Self-</a:t>
            </a:r>
            <a:r>
              <a:rPr lang="en-US" sz="2800" dirty="0" smtClean="0"/>
              <a:t>Recovery</a:t>
            </a:r>
          </a:p>
          <a:p>
            <a:r>
              <a:rPr lang="en-US" sz="2800" dirty="0" smtClean="0"/>
              <a:t>Use Case: DevOps</a:t>
            </a:r>
          </a:p>
          <a:p>
            <a:endParaRPr lang="en-US" dirty="0" smtClean="0"/>
          </a:p>
          <a:p>
            <a:endParaRPr lang="en-US" sz="1800" dirty="0" smtClean="0"/>
          </a:p>
          <a:p>
            <a:endParaRPr lang="en-US" sz="1800" dirty="0" smtClean="0"/>
          </a:p>
          <a:p>
            <a:endParaRPr lang="en-US" sz="1800" dirty="0"/>
          </a:p>
        </p:txBody>
      </p:sp>
      <p:pic>
        <p:nvPicPr>
          <p:cNvPr id="4" name="Picture 3" descr="icon_cf_green@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5377" y="3618107"/>
            <a:ext cx="901902" cy="901902"/>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1539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489" y="1390748"/>
            <a:ext cx="8376645" cy="2123658"/>
          </a:xfrm>
          <a:prstGeom prst="rect">
            <a:avLst/>
          </a:prstGeom>
        </p:spPr>
        <p:txBody>
          <a:bodyPr wrap="square">
            <a:spAutoFit/>
          </a:bodyPr>
          <a:lstStyle/>
          <a:p>
            <a:pPr algn="ctr"/>
            <a:r>
              <a:rPr lang="en-US" sz="4400" dirty="0" smtClean="0"/>
              <a:t>Operations Manager</a:t>
            </a:r>
          </a:p>
          <a:p>
            <a:pPr algn="ctr"/>
            <a:r>
              <a:rPr lang="en-US" sz="4400" dirty="0"/>
              <a:t>&amp;</a:t>
            </a:r>
            <a:r>
              <a:rPr lang="en-US" sz="4400" dirty="0" smtClean="0"/>
              <a:t> </a:t>
            </a:r>
          </a:p>
          <a:p>
            <a:pPr algn="ctr"/>
            <a:r>
              <a:rPr lang="en-US" sz="4400" dirty="0" smtClean="0"/>
              <a:t>Web Console</a:t>
            </a:r>
            <a:endParaRPr lang="en-US" sz="4400" dirty="0"/>
          </a:p>
        </p:txBody>
      </p:sp>
    </p:spTree>
    <p:extLst>
      <p:ext uri="{BB962C8B-B14F-4D97-AF65-F5344CB8AC3E}">
        <p14:creationId xmlns:p14="http://schemas.microsoft.com/office/powerpoint/2010/main" val="108860030"/>
      </p:ext>
    </p:extLst>
  </p:cSld>
  <p:clrMapOvr>
    <a:masterClrMapping/>
  </p:clrMapOvr>
  <p:transition xmlns:p14="http://schemas.microsoft.com/office/powerpoint/2010/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489" y="1909367"/>
            <a:ext cx="8376645" cy="769441"/>
          </a:xfrm>
          <a:prstGeom prst="rect">
            <a:avLst/>
          </a:prstGeom>
        </p:spPr>
        <p:txBody>
          <a:bodyPr wrap="square">
            <a:spAutoFit/>
          </a:bodyPr>
          <a:lstStyle/>
          <a:p>
            <a:pPr algn="ctr"/>
            <a:r>
              <a:rPr lang="en-US" sz="4400" dirty="0"/>
              <a:t>Ease of Deployment:  </a:t>
            </a:r>
            <a:r>
              <a:rPr lang="en-US" sz="4400" b="1" dirty="0" err="1">
                <a:latin typeface="Courier New"/>
                <a:cs typeface="Courier New"/>
              </a:rPr>
              <a:t>cf</a:t>
            </a:r>
            <a:r>
              <a:rPr lang="en-US" sz="4400" b="1" dirty="0">
                <a:latin typeface="Courier New"/>
                <a:cs typeface="Courier New"/>
              </a:rPr>
              <a:t> push</a:t>
            </a:r>
            <a:endParaRPr lang="en-US" sz="4400" dirty="0"/>
          </a:p>
        </p:txBody>
      </p:sp>
    </p:spTree>
    <p:extLst>
      <p:ext uri="{BB962C8B-B14F-4D97-AF65-F5344CB8AC3E}">
        <p14:creationId xmlns:p14="http://schemas.microsoft.com/office/powerpoint/2010/main" val="2643899927"/>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p:cNvSpPr>
            <a:spLocks noGrp="1"/>
          </p:cNvSpPr>
          <p:nvPr>
            <p:ph type="body" idx="1"/>
          </p:nvPr>
        </p:nvSpPr>
        <p:spPr/>
        <p:txBody>
          <a:bodyPr/>
          <a:lstStyle/>
          <a:p>
            <a:r>
              <a:rPr lang="en-US" sz="1800" dirty="0" err="1" smtClean="0"/>
              <a:t>IaaS</a:t>
            </a:r>
            <a:r>
              <a:rPr lang="en-US" sz="1800" dirty="0" smtClean="0"/>
              <a:t> versus </a:t>
            </a:r>
            <a:r>
              <a:rPr lang="en-US" sz="1800" dirty="0" err="1" smtClean="0"/>
              <a:t>PaaS</a:t>
            </a:r>
            <a:endParaRPr lang="en-US" sz="1800" dirty="0"/>
          </a:p>
        </p:txBody>
      </p:sp>
      <p:sp>
        <p:nvSpPr>
          <p:cNvPr id="2" name="Title 1"/>
          <p:cNvSpPr>
            <a:spLocks noGrp="1"/>
          </p:cNvSpPr>
          <p:nvPr>
            <p:ph type="title"/>
          </p:nvPr>
        </p:nvSpPr>
        <p:spPr/>
        <p:txBody>
          <a:bodyPr/>
          <a:lstStyle/>
          <a:p>
            <a:r>
              <a:rPr lang="en-US" dirty="0" smtClean="0"/>
              <a:t>Deploying an Application </a:t>
            </a:r>
            <a:endParaRPr lang="en-US" dirty="0"/>
          </a:p>
        </p:txBody>
      </p:sp>
      <p:grpSp>
        <p:nvGrpSpPr>
          <p:cNvPr id="4" name="Group 3"/>
          <p:cNvGrpSpPr/>
          <p:nvPr/>
        </p:nvGrpSpPr>
        <p:grpSpPr>
          <a:xfrm>
            <a:off x="674660" y="1708192"/>
            <a:ext cx="1583952" cy="309280"/>
            <a:chOff x="674064" y="3969328"/>
            <a:chExt cx="1583952" cy="309280"/>
          </a:xfrm>
        </p:grpSpPr>
        <p:pic>
          <p:nvPicPr>
            <p:cNvPr id="5" name="Picture 4"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6" name="Rectangle 5"/>
            <p:cNvSpPr/>
            <p:nvPr/>
          </p:nvSpPr>
          <p:spPr>
            <a:xfrm>
              <a:off x="1076170" y="3970831"/>
              <a:ext cx="1181846" cy="307777"/>
            </a:xfrm>
            <a:prstGeom prst="rect">
              <a:avLst/>
            </a:prstGeom>
          </p:spPr>
          <p:txBody>
            <a:bodyPr wrap="none">
              <a:spAutoFit/>
            </a:bodyPr>
            <a:lstStyle/>
            <a:p>
              <a:r>
                <a:rPr lang="en-US" sz="1400" b="1" dirty="0" smtClean="0">
                  <a:solidFill>
                    <a:srgbClr val="00685D"/>
                  </a:solidFill>
                  <a:latin typeface="Calibri"/>
                </a:rPr>
                <a:t>Provision VM</a:t>
              </a:r>
              <a:endParaRPr lang="en-US" sz="1400" dirty="0">
                <a:solidFill>
                  <a:srgbClr val="00685D"/>
                </a:solidFill>
                <a:latin typeface="Arial"/>
              </a:endParaRPr>
            </a:p>
          </p:txBody>
        </p:sp>
      </p:grpSp>
      <p:grpSp>
        <p:nvGrpSpPr>
          <p:cNvPr id="8" name="Group 7"/>
          <p:cNvGrpSpPr/>
          <p:nvPr/>
        </p:nvGrpSpPr>
        <p:grpSpPr>
          <a:xfrm>
            <a:off x="665932" y="2106983"/>
            <a:ext cx="2612968" cy="309280"/>
            <a:chOff x="674064" y="3969328"/>
            <a:chExt cx="2612968" cy="309280"/>
          </a:xfrm>
        </p:grpSpPr>
        <p:pic>
          <p:nvPicPr>
            <p:cNvPr id="9" name="Picture 8"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0" name="Rectangle 9"/>
            <p:cNvSpPr/>
            <p:nvPr/>
          </p:nvSpPr>
          <p:spPr>
            <a:xfrm>
              <a:off x="1076170" y="3970831"/>
              <a:ext cx="2210862" cy="307777"/>
            </a:xfrm>
            <a:prstGeom prst="rect">
              <a:avLst/>
            </a:prstGeom>
          </p:spPr>
          <p:txBody>
            <a:bodyPr wrap="none">
              <a:spAutoFit/>
            </a:bodyPr>
            <a:lstStyle/>
            <a:p>
              <a:r>
                <a:rPr lang="en-US" sz="1400" b="1" dirty="0" smtClean="0">
                  <a:solidFill>
                    <a:srgbClr val="00685D"/>
                  </a:solidFill>
                  <a:latin typeface="Calibri"/>
                </a:rPr>
                <a:t>Install Application Runtime</a:t>
              </a:r>
              <a:endParaRPr lang="en-US" sz="1400" dirty="0">
                <a:solidFill>
                  <a:srgbClr val="00685D"/>
                </a:solidFill>
                <a:latin typeface="Arial"/>
              </a:endParaRPr>
            </a:p>
          </p:txBody>
        </p:sp>
      </p:grpSp>
      <p:grpSp>
        <p:nvGrpSpPr>
          <p:cNvPr id="11" name="Group 10"/>
          <p:cNvGrpSpPr/>
          <p:nvPr/>
        </p:nvGrpSpPr>
        <p:grpSpPr>
          <a:xfrm>
            <a:off x="666682" y="2505775"/>
            <a:ext cx="2004302" cy="318757"/>
            <a:chOff x="674064" y="3969328"/>
            <a:chExt cx="2004302" cy="318757"/>
          </a:xfrm>
        </p:grpSpPr>
        <p:pic>
          <p:nvPicPr>
            <p:cNvPr id="12" name="Picture 11"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3" name="Rectangle 12"/>
            <p:cNvSpPr/>
            <p:nvPr/>
          </p:nvSpPr>
          <p:spPr>
            <a:xfrm>
              <a:off x="1076170" y="3980308"/>
              <a:ext cx="1602196" cy="307777"/>
            </a:xfrm>
            <a:prstGeom prst="rect">
              <a:avLst/>
            </a:prstGeom>
          </p:spPr>
          <p:txBody>
            <a:bodyPr wrap="none">
              <a:spAutoFit/>
            </a:bodyPr>
            <a:lstStyle/>
            <a:p>
              <a:r>
                <a:rPr lang="en-US" sz="1400" b="1" dirty="0" smtClean="0">
                  <a:solidFill>
                    <a:srgbClr val="00685D"/>
                  </a:solidFill>
                  <a:latin typeface="Calibri"/>
                </a:rPr>
                <a:t>Deploy Application</a:t>
              </a:r>
            </a:p>
          </p:txBody>
        </p:sp>
      </p:grpSp>
      <p:grpSp>
        <p:nvGrpSpPr>
          <p:cNvPr id="14" name="Group 13"/>
          <p:cNvGrpSpPr/>
          <p:nvPr/>
        </p:nvGrpSpPr>
        <p:grpSpPr>
          <a:xfrm>
            <a:off x="676161" y="2894321"/>
            <a:ext cx="2396074" cy="318757"/>
            <a:chOff x="674064" y="4111483"/>
            <a:chExt cx="2396074" cy="318757"/>
          </a:xfrm>
        </p:grpSpPr>
        <p:pic>
          <p:nvPicPr>
            <p:cNvPr id="15" name="Picture 14"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4111483"/>
              <a:ext cx="308864" cy="308864"/>
            </a:xfrm>
            <a:prstGeom prst="rect">
              <a:avLst/>
            </a:prstGeom>
          </p:spPr>
        </p:pic>
        <p:sp>
          <p:nvSpPr>
            <p:cNvPr id="16" name="Rectangle 15"/>
            <p:cNvSpPr/>
            <p:nvPr/>
          </p:nvSpPr>
          <p:spPr>
            <a:xfrm>
              <a:off x="1076170" y="4122463"/>
              <a:ext cx="1993968" cy="307777"/>
            </a:xfrm>
            <a:prstGeom prst="rect">
              <a:avLst/>
            </a:prstGeom>
          </p:spPr>
          <p:txBody>
            <a:bodyPr wrap="none">
              <a:spAutoFit/>
            </a:bodyPr>
            <a:lstStyle/>
            <a:p>
              <a:r>
                <a:rPr lang="en-US" sz="1400" b="1" dirty="0" smtClean="0">
                  <a:solidFill>
                    <a:srgbClr val="00685D"/>
                  </a:solidFill>
                  <a:latin typeface="Calibri"/>
                </a:rPr>
                <a:t>Configure Load Balancer</a:t>
              </a:r>
            </a:p>
          </p:txBody>
        </p:sp>
      </p:grpSp>
      <p:grpSp>
        <p:nvGrpSpPr>
          <p:cNvPr id="17" name="Group 16"/>
          <p:cNvGrpSpPr/>
          <p:nvPr/>
        </p:nvGrpSpPr>
        <p:grpSpPr>
          <a:xfrm>
            <a:off x="666681" y="3733632"/>
            <a:ext cx="2856624" cy="345892"/>
            <a:chOff x="674064" y="3969328"/>
            <a:chExt cx="2856624" cy="314447"/>
          </a:xfrm>
        </p:grpSpPr>
        <p:pic>
          <p:nvPicPr>
            <p:cNvPr id="18" name="Picture 17"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9" name="Rectangle 18"/>
            <p:cNvSpPr/>
            <p:nvPr/>
          </p:nvSpPr>
          <p:spPr>
            <a:xfrm>
              <a:off x="1076170" y="3975998"/>
              <a:ext cx="2454518" cy="307777"/>
            </a:xfrm>
            <a:prstGeom prst="rect">
              <a:avLst/>
            </a:prstGeom>
          </p:spPr>
          <p:txBody>
            <a:bodyPr wrap="none">
              <a:spAutoFit/>
            </a:bodyPr>
            <a:lstStyle/>
            <a:p>
              <a:r>
                <a:rPr lang="en-US" sz="1400" b="1" dirty="0" smtClean="0">
                  <a:solidFill>
                    <a:srgbClr val="00685D"/>
                  </a:solidFill>
                  <a:latin typeface="Calibri"/>
                </a:rPr>
                <a:t>Configure Service Connectivity</a:t>
              </a:r>
              <a:endParaRPr lang="en-US" sz="1400" dirty="0">
                <a:solidFill>
                  <a:srgbClr val="00685D"/>
                </a:solidFill>
                <a:latin typeface="Arial"/>
              </a:endParaRPr>
            </a:p>
          </p:txBody>
        </p:sp>
      </p:grpSp>
      <p:grpSp>
        <p:nvGrpSpPr>
          <p:cNvPr id="20" name="Group 19"/>
          <p:cNvGrpSpPr/>
          <p:nvPr/>
        </p:nvGrpSpPr>
        <p:grpSpPr>
          <a:xfrm>
            <a:off x="657205" y="4164231"/>
            <a:ext cx="1941710" cy="309280"/>
            <a:chOff x="674064" y="3969328"/>
            <a:chExt cx="1941710" cy="309280"/>
          </a:xfrm>
        </p:grpSpPr>
        <p:pic>
          <p:nvPicPr>
            <p:cNvPr id="21" name="Picture 20"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22" name="Rectangle 21"/>
            <p:cNvSpPr/>
            <p:nvPr/>
          </p:nvSpPr>
          <p:spPr>
            <a:xfrm>
              <a:off x="1076170" y="3970831"/>
              <a:ext cx="1539604" cy="307777"/>
            </a:xfrm>
            <a:prstGeom prst="rect">
              <a:avLst/>
            </a:prstGeom>
          </p:spPr>
          <p:txBody>
            <a:bodyPr wrap="none">
              <a:spAutoFit/>
            </a:bodyPr>
            <a:lstStyle/>
            <a:p>
              <a:r>
                <a:rPr lang="en-US" sz="1400" b="1" dirty="0" smtClean="0">
                  <a:solidFill>
                    <a:srgbClr val="00685D"/>
                  </a:solidFill>
                  <a:latin typeface="Calibri"/>
                </a:rPr>
                <a:t>Configure Firewall</a:t>
              </a:r>
              <a:endParaRPr lang="en-US" sz="1400" dirty="0">
                <a:solidFill>
                  <a:srgbClr val="00685D"/>
                </a:solidFill>
                <a:latin typeface="Arial"/>
              </a:endParaRPr>
            </a:p>
          </p:txBody>
        </p:sp>
      </p:grpSp>
      <p:cxnSp>
        <p:nvCxnSpPr>
          <p:cNvPr id="29" name="Straight Connector 28"/>
          <p:cNvCxnSpPr/>
          <p:nvPr/>
        </p:nvCxnSpPr>
        <p:spPr>
          <a:xfrm flipH="1">
            <a:off x="4568446" y="1004534"/>
            <a:ext cx="28434" cy="3496917"/>
          </a:xfrm>
          <a:prstGeom prst="line">
            <a:avLst/>
          </a:prstGeom>
          <a:ln w="12700" cmpd="sng">
            <a:gradFill flip="none" rotWithShape="1">
              <a:gsLst>
                <a:gs pos="0">
                  <a:schemeClr val="bg2"/>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a:stretch>
            <a:fillRect/>
          </a:stretch>
        </p:blipFill>
        <p:spPr>
          <a:xfrm>
            <a:off x="3271008" y="984064"/>
            <a:ext cx="1211580" cy="605790"/>
          </a:xfrm>
          <a:prstGeom prst="rect">
            <a:avLst/>
          </a:prstGeom>
        </p:spPr>
      </p:pic>
      <p:grpSp>
        <p:nvGrpSpPr>
          <p:cNvPr id="58" name="Group 57"/>
          <p:cNvGrpSpPr/>
          <p:nvPr/>
        </p:nvGrpSpPr>
        <p:grpSpPr>
          <a:xfrm>
            <a:off x="4994959" y="2644973"/>
            <a:ext cx="1018152" cy="307777"/>
            <a:chOff x="4994959" y="2552567"/>
            <a:chExt cx="1018152" cy="307777"/>
          </a:xfrm>
        </p:grpSpPr>
        <p:sp>
          <p:nvSpPr>
            <p:cNvPr id="35" name="Rectangle 34"/>
            <p:cNvSpPr/>
            <p:nvPr/>
          </p:nvSpPr>
          <p:spPr>
            <a:xfrm>
              <a:off x="5295271" y="2552567"/>
              <a:ext cx="717840" cy="307777"/>
            </a:xfrm>
            <a:prstGeom prst="rect">
              <a:avLst/>
            </a:prstGeom>
          </p:spPr>
          <p:txBody>
            <a:bodyPr wrap="none">
              <a:spAutoFit/>
            </a:bodyPr>
            <a:lstStyle/>
            <a:p>
              <a:r>
                <a:rPr lang="en-US" sz="1400" b="1" dirty="0" err="1" smtClean="0">
                  <a:solidFill>
                    <a:srgbClr val="00685D"/>
                  </a:solidFill>
                  <a:latin typeface="Calibri"/>
                </a:rPr>
                <a:t>cf</a:t>
              </a:r>
              <a:r>
                <a:rPr lang="en-US" sz="1400" b="1" dirty="0" smtClean="0">
                  <a:solidFill>
                    <a:srgbClr val="00685D"/>
                  </a:solidFill>
                  <a:latin typeface="Calibri"/>
                </a:rPr>
                <a:t> push</a:t>
              </a:r>
              <a:endParaRPr lang="en-US" sz="1400" dirty="0">
                <a:solidFill>
                  <a:srgbClr val="00685D"/>
                </a:solidFill>
                <a:latin typeface="Arial"/>
              </a:endParaRPr>
            </a:p>
          </p:txBody>
        </p:sp>
        <p:sp>
          <p:nvSpPr>
            <p:cNvPr id="48" name="Oval 47"/>
            <p:cNvSpPr/>
            <p:nvPr/>
          </p:nvSpPr>
          <p:spPr>
            <a:xfrm>
              <a:off x="4994959" y="2615605"/>
              <a:ext cx="236953" cy="236919"/>
            </a:xfrm>
            <a:prstGeom prst="ellipse">
              <a:avLst/>
            </a:pr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grpSp>
        <p:nvGrpSpPr>
          <p:cNvPr id="49" name="Group 48"/>
          <p:cNvGrpSpPr/>
          <p:nvPr/>
        </p:nvGrpSpPr>
        <p:grpSpPr>
          <a:xfrm>
            <a:off x="667433" y="3298450"/>
            <a:ext cx="2552817" cy="339750"/>
            <a:chOff x="674064" y="3969328"/>
            <a:chExt cx="2552817" cy="308864"/>
          </a:xfrm>
        </p:grpSpPr>
        <p:pic>
          <p:nvPicPr>
            <p:cNvPr id="50" name="Picture 49"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51" name="Rectangle 50"/>
            <p:cNvSpPr/>
            <p:nvPr/>
          </p:nvSpPr>
          <p:spPr>
            <a:xfrm>
              <a:off x="1076170" y="3984613"/>
              <a:ext cx="2150711" cy="279797"/>
            </a:xfrm>
            <a:prstGeom prst="rect">
              <a:avLst/>
            </a:prstGeom>
          </p:spPr>
          <p:txBody>
            <a:bodyPr wrap="none">
              <a:spAutoFit/>
            </a:bodyPr>
            <a:lstStyle/>
            <a:p>
              <a:r>
                <a:rPr lang="en-US" sz="1400" b="1" dirty="0" smtClean="0">
                  <a:solidFill>
                    <a:srgbClr val="00685D"/>
                  </a:solidFill>
                  <a:latin typeface="Calibri"/>
                </a:rPr>
                <a:t>Configure SSL Termination</a:t>
              </a:r>
              <a:endParaRPr lang="en-US" sz="1400" dirty="0">
                <a:solidFill>
                  <a:srgbClr val="00685D"/>
                </a:solidFill>
                <a:latin typeface="Arial"/>
              </a:endParaRPr>
            </a:p>
          </p:txBody>
        </p:sp>
      </p:grpSp>
      <p:pic>
        <p:nvPicPr>
          <p:cNvPr id="57" name="Picture 56"/>
          <p:cNvPicPr>
            <a:picLocks noChangeAspect="1"/>
          </p:cNvPicPr>
          <p:nvPr/>
        </p:nvPicPr>
        <p:blipFill>
          <a:blip r:embed="rId5"/>
          <a:stretch>
            <a:fillRect/>
          </a:stretch>
        </p:blipFill>
        <p:spPr>
          <a:xfrm>
            <a:off x="7148100" y="992585"/>
            <a:ext cx="1843151" cy="686435"/>
          </a:xfrm>
          <a:prstGeom prst="rect">
            <a:avLst/>
          </a:prstGeom>
        </p:spPr>
      </p:pic>
      <p:pic>
        <p:nvPicPr>
          <p:cNvPr id="32" name="Picture 31"/>
          <p:cNvPicPr>
            <a:picLocks noChangeAspect="1"/>
          </p:cNvPicPr>
          <p:nvPr/>
        </p:nvPicPr>
        <p:blipFill>
          <a:blip r:embed="rId6" cstate="print"/>
          <a:stretch>
            <a:fillRect/>
          </a:stretch>
        </p:blipFill>
        <p:spPr>
          <a:xfrm>
            <a:off x="2146546" y="1158371"/>
            <a:ext cx="1073151" cy="271929"/>
          </a:xfrm>
          <a:prstGeom prst="rect">
            <a:avLst/>
          </a:prstGeom>
          <a:noFill/>
          <a:ln>
            <a:noFill/>
          </a:ln>
        </p:spPr>
      </p:pic>
      <p:pic>
        <p:nvPicPr>
          <p:cNvPr id="34" name="Picture 33"/>
          <p:cNvPicPr>
            <a:picLocks noChangeAspect="1"/>
          </p:cNvPicPr>
          <p:nvPr/>
        </p:nvPicPr>
        <p:blipFill>
          <a:blip r:embed="rId7" cstate="print"/>
          <a:stretch>
            <a:fillRect/>
          </a:stretch>
        </p:blipFill>
        <p:spPr>
          <a:xfrm>
            <a:off x="1624433" y="1098134"/>
            <a:ext cx="442331" cy="457200"/>
          </a:xfrm>
          <a:prstGeom prst="rect">
            <a:avLst/>
          </a:prstGeom>
        </p:spPr>
      </p:pic>
      <p:pic>
        <p:nvPicPr>
          <p:cNvPr id="33" name="Picture 32" descr="icon_cf_green@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5377" y="3618107"/>
            <a:ext cx="901902" cy="901902"/>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3241528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900" decel="100000" fill="hold"/>
                                        <p:tgtEl>
                                          <p:spTgt spid="1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1000"/>
                                        <p:tgtEl>
                                          <p:spTgt spid="49"/>
                                        </p:tgtEl>
                                      </p:cBhvr>
                                    </p:animEffect>
                                    <p:anim calcmode="lin" valueType="num">
                                      <p:cBhvr>
                                        <p:cTn id="32" dur="1000" fill="hold"/>
                                        <p:tgtEl>
                                          <p:spTgt spid="49"/>
                                        </p:tgtEl>
                                        <p:attrNameLst>
                                          <p:attrName>ppt_x</p:attrName>
                                        </p:attrNameLst>
                                      </p:cBhvr>
                                      <p:tavLst>
                                        <p:tav tm="0">
                                          <p:val>
                                            <p:strVal val="#ppt_x"/>
                                          </p:val>
                                        </p:tav>
                                        <p:tav tm="100000">
                                          <p:val>
                                            <p:strVal val="#ppt_x"/>
                                          </p:val>
                                        </p:tav>
                                      </p:tavLst>
                                    </p:anim>
                                    <p:anim calcmode="lin" valueType="num">
                                      <p:cBhvr>
                                        <p:cTn id="33" dur="900" decel="100000" fill="hold"/>
                                        <p:tgtEl>
                                          <p:spTgt spid="49"/>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49"/>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900" decel="100000" fill="hold"/>
                                        <p:tgtEl>
                                          <p:spTgt spid="17"/>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41" presetID="37"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0"/>
                                        <p:tgtEl>
                                          <p:spTgt spid="20"/>
                                        </p:tgtEl>
                                      </p:cBhvr>
                                    </p:animEffect>
                                    <p:anim calcmode="lin" valueType="num">
                                      <p:cBhvr>
                                        <p:cTn id="44" dur="1000" fill="hold"/>
                                        <p:tgtEl>
                                          <p:spTgt spid="20"/>
                                        </p:tgtEl>
                                        <p:attrNameLst>
                                          <p:attrName>ppt_x</p:attrName>
                                        </p:attrNameLst>
                                      </p:cBhvr>
                                      <p:tavLst>
                                        <p:tav tm="0">
                                          <p:val>
                                            <p:strVal val="#ppt_x"/>
                                          </p:val>
                                        </p:tav>
                                        <p:tav tm="100000">
                                          <p:val>
                                            <p:strVal val="#ppt_x"/>
                                          </p:val>
                                        </p:tav>
                                      </p:tavLst>
                                    </p:anim>
                                    <p:anim calcmode="lin" valueType="num">
                                      <p:cBhvr>
                                        <p:cTn id="45" dur="900" decel="100000" fill="hold"/>
                                        <p:tgtEl>
                                          <p:spTgt spid="20"/>
                                        </p:tgtEl>
                                        <p:attrNameLst>
                                          <p:attrName>ppt_y</p:attrName>
                                        </p:attrNameLst>
                                      </p:cBhvr>
                                      <p:tavLst>
                                        <p:tav tm="0">
                                          <p:val>
                                            <p:strVal val="#ppt_y+1"/>
                                          </p:val>
                                        </p:tav>
                                        <p:tav tm="100000">
                                          <p:val>
                                            <p:strVal val="#ppt_y-.03"/>
                                          </p:val>
                                        </p:tav>
                                      </p:tavLst>
                                    </p:anim>
                                    <p:anim calcmode="lin" valueType="num">
                                      <p:cBhvr>
                                        <p:cTn id="46"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37"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1000"/>
                                        <p:tgtEl>
                                          <p:spTgt spid="58"/>
                                        </p:tgtEl>
                                      </p:cBhvr>
                                    </p:animEffect>
                                    <p:anim calcmode="lin" valueType="num">
                                      <p:cBhvr>
                                        <p:cTn id="52" dur="1000" fill="hold"/>
                                        <p:tgtEl>
                                          <p:spTgt spid="58"/>
                                        </p:tgtEl>
                                        <p:attrNameLst>
                                          <p:attrName>ppt_x</p:attrName>
                                        </p:attrNameLst>
                                      </p:cBhvr>
                                      <p:tavLst>
                                        <p:tav tm="0">
                                          <p:val>
                                            <p:strVal val="#ppt_x"/>
                                          </p:val>
                                        </p:tav>
                                        <p:tav tm="100000">
                                          <p:val>
                                            <p:strVal val="#ppt_x"/>
                                          </p:val>
                                        </p:tav>
                                      </p:tavLst>
                                    </p:anim>
                                    <p:anim calcmode="lin" valueType="num">
                                      <p:cBhvr>
                                        <p:cTn id="53" dur="900" decel="100000" fill="hold"/>
                                        <p:tgtEl>
                                          <p:spTgt spid="5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064" y="1909367"/>
            <a:ext cx="8376645" cy="769441"/>
          </a:xfrm>
          <a:prstGeom prst="rect">
            <a:avLst/>
          </a:prstGeom>
        </p:spPr>
        <p:txBody>
          <a:bodyPr wrap="square">
            <a:spAutoFit/>
          </a:bodyPr>
          <a:lstStyle/>
          <a:p>
            <a:r>
              <a:rPr lang="en-US" sz="4400" dirty="0"/>
              <a:t>Ease of </a:t>
            </a:r>
            <a:r>
              <a:rPr lang="en-US" sz="4400" dirty="0" smtClean="0"/>
              <a:t>Scalability:  </a:t>
            </a:r>
            <a:r>
              <a:rPr lang="en-US" sz="4400" b="1" dirty="0" err="1">
                <a:latin typeface="Courier New"/>
                <a:cs typeface="Courier New"/>
              </a:rPr>
              <a:t>cf</a:t>
            </a:r>
            <a:r>
              <a:rPr lang="en-US" sz="4400" b="1" dirty="0">
                <a:latin typeface="Courier New"/>
                <a:cs typeface="Courier New"/>
              </a:rPr>
              <a:t> </a:t>
            </a:r>
            <a:r>
              <a:rPr lang="en-US" sz="4400" b="1" dirty="0" smtClean="0">
                <a:latin typeface="Courier New"/>
                <a:cs typeface="Courier New"/>
              </a:rPr>
              <a:t>scale</a:t>
            </a:r>
            <a:endParaRPr lang="en-US" sz="4400" dirty="0"/>
          </a:p>
        </p:txBody>
      </p:sp>
    </p:spTree>
    <p:extLst>
      <p:ext uri="{BB962C8B-B14F-4D97-AF65-F5344CB8AC3E}">
        <p14:creationId xmlns:p14="http://schemas.microsoft.com/office/powerpoint/2010/main" val="1285687584"/>
      </p:ext>
    </p:extLst>
  </p:cSld>
  <p:clrMapOvr>
    <a:masterClrMapping/>
  </p:clrMapOvr>
  <p:transition xmlns:p14="http://schemas.microsoft.com/office/powerpoint/2010/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59"/>
          <p:cNvSpPr>
            <a:spLocks noGrp="1"/>
          </p:cNvSpPr>
          <p:nvPr>
            <p:ph type="body" idx="1"/>
          </p:nvPr>
        </p:nvSpPr>
        <p:spPr/>
        <p:txBody>
          <a:bodyPr/>
          <a:lstStyle/>
          <a:p>
            <a:r>
              <a:rPr lang="en-US" sz="1800" dirty="0" err="1" smtClean="0"/>
              <a:t>IaaS</a:t>
            </a:r>
            <a:r>
              <a:rPr lang="en-US" sz="1800" dirty="0" smtClean="0"/>
              <a:t> versus </a:t>
            </a:r>
            <a:r>
              <a:rPr lang="en-US" sz="1800" dirty="0" err="1" smtClean="0"/>
              <a:t>PaaS</a:t>
            </a:r>
            <a:endParaRPr lang="en-US" sz="1800" dirty="0"/>
          </a:p>
        </p:txBody>
      </p:sp>
      <p:sp>
        <p:nvSpPr>
          <p:cNvPr id="2" name="Title 1"/>
          <p:cNvSpPr>
            <a:spLocks noGrp="1"/>
          </p:cNvSpPr>
          <p:nvPr>
            <p:ph type="title"/>
          </p:nvPr>
        </p:nvSpPr>
        <p:spPr/>
        <p:txBody>
          <a:bodyPr/>
          <a:lstStyle/>
          <a:p>
            <a:r>
              <a:rPr lang="en-US" dirty="0" smtClean="0"/>
              <a:t>Scaling an Application</a:t>
            </a:r>
            <a:endParaRPr lang="en-US" dirty="0"/>
          </a:p>
        </p:txBody>
      </p:sp>
      <p:grpSp>
        <p:nvGrpSpPr>
          <p:cNvPr id="4" name="Group 3"/>
          <p:cNvGrpSpPr/>
          <p:nvPr/>
        </p:nvGrpSpPr>
        <p:grpSpPr>
          <a:xfrm>
            <a:off x="674660" y="1644165"/>
            <a:ext cx="1966957" cy="309280"/>
            <a:chOff x="674064" y="3969328"/>
            <a:chExt cx="1966957" cy="309280"/>
          </a:xfrm>
        </p:grpSpPr>
        <p:pic>
          <p:nvPicPr>
            <p:cNvPr id="5" name="Picture 4"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6" name="Rectangle 5"/>
            <p:cNvSpPr/>
            <p:nvPr/>
          </p:nvSpPr>
          <p:spPr>
            <a:xfrm>
              <a:off x="1076170" y="3970831"/>
              <a:ext cx="1564851" cy="307777"/>
            </a:xfrm>
            <a:prstGeom prst="rect">
              <a:avLst/>
            </a:prstGeom>
          </p:spPr>
          <p:txBody>
            <a:bodyPr wrap="none">
              <a:spAutoFit/>
            </a:bodyPr>
            <a:lstStyle/>
            <a:p>
              <a:r>
                <a:rPr lang="en-US" sz="1400" b="1" dirty="0" smtClean="0">
                  <a:solidFill>
                    <a:srgbClr val="00685D"/>
                  </a:solidFill>
                  <a:latin typeface="Calibri"/>
                </a:rPr>
                <a:t>Provision New VM</a:t>
              </a:r>
              <a:endParaRPr lang="en-US" sz="1400" dirty="0">
                <a:solidFill>
                  <a:srgbClr val="00685D"/>
                </a:solidFill>
                <a:latin typeface="Arial"/>
              </a:endParaRPr>
            </a:p>
          </p:txBody>
        </p:sp>
      </p:grpSp>
      <p:grpSp>
        <p:nvGrpSpPr>
          <p:cNvPr id="8" name="Group 7"/>
          <p:cNvGrpSpPr/>
          <p:nvPr/>
        </p:nvGrpSpPr>
        <p:grpSpPr>
          <a:xfrm>
            <a:off x="665932" y="2042956"/>
            <a:ext cx="2612968" cy="309280"/>
            <a:chOff x="674064" y="3969328"/>
            <a:chExt cx="2612968" cy="309280"/>
          </a:xfrm>
        </p:grpSpPr>
        <p:pic>
          <p:nvPicPr>
            <p:cNvPr id="9" name="Picture 8"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0" name="Rectangle 9"/>
            <p:cNvSpPr/>
            <p:nvPr/>
          </p:nvSpPr>
          <p:spPr>
            <a:xfrm>
              <a:off x="1076170" y="3970831"/>
              <a:ext cx="2210862" cy="307777"/>
            </a:xfrm>
            <a:prstGeom prst="rect">
              <a:avLst/>
            </a:prstGeom>
          </p:spPr>
          <p:txBody>
            <a:bodyPr wrap="none">
              <a:spAutoFit/>
            </a:bodyPr>
            <a:lstStyle/>
            <a:p>
              <a:r>
                <a:rPr lang="en-US" sz="1400" b="1" dirty="0" smtClean="0">
                  <a:solidFill>
                    <a:srgbClr val="00685D"/>
                  </a:solidFill>
                  <a:latin typeface="Calibri"/>
                </a:rPr>
                <a:t>Install Application Runtime</a:t>
              </a:r>
              <a:endParaRPr lang="en-US" sz="1400" dirty="0">
                <a:solidFill>
                  <a:srgbClr val="00685D"/>
                </a:solidFill>
                <a:latin typeface="Arial"/>
              </a:endParaRPr>
            </a:p>
          </p:txBody>
        </p:sp>
      </p:grpSp>
      <p:grpSp>
        <p:nvGrpSpPr>
          <p:cNvPr id="11" name="Group 10"/>
          <p:cNvGrpSpPr/>
          <p:nvPr/>
        </p:nvGrpSpPr>
        <p:grpSpPr>
          <a:xfrm>
            <a:off x="666682" y="2441748"/>
            <a:ext cx="2004302" cy="318757"/>
            <a:chOff x="674064" y="3969328"/>
            <a:chExt cx="2004302" cy="318757"/>
          </a:xfrm>
        </p:grpSpPr>
        <p:pic>
          <p:nvPicPr>
            <p:cNvPr id="12" name="Picture 11"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3" name="Rectangle 12"/>
            <p:cNvSpPr/>
            <p:nvPr/>
          </p:nvSpPr>
          <p:spPr>
            <a:xfrm>
              <a:off x="1076170" y="3980308"/>
              <a:ext cx="1602196" cy="307777"/>
            </a:xfrm>
            <a:prstGeom prst="rect">
              <a:avLst/>
            </a:prstGeom>
          </p:spPr>
          <p:txBody>
            <a:bodyPr wrap="none">
              <a:spAutoFit/>
            </a:bodyPr>
            <a:lstStyle/>
            <a:p>
              <a:r>
                <a:rPr lang="en-US" sz="1400" b="1" dirty="0" smtClean="0">
                  <a:solidFill>
                    <a:srgbClr val="00685D"/>
                  </a:solidFill>
                  <a:latin typeface="Calibri"/>
                </a:rPr>
                <a:t>Deploy Application</a:t>
              </a:r>
            </a:p>
          </p:txBody>
        </p:sp>
      </p:grpSp>
      <p:grpSp>
        <p:nvGrpSpPr>
          <p:cNvPr id="14" name="Group 13"/>
          <p:cNvGrpSpPr/>
          <p:nvPr/>
        </p:nvGrpSpPr>
        <p:grpSpPr>
          <a:xfrm>
            <a:off x="676161" y="2830294"/>
            <a:ext cx="3592690" cy="318757"/>
            <a:chOff x="674064" y="4111483"/>
            <a:chExt cx="3592690" cy="318757"/>
          </a:xfrm>
        </p:grpSpPr>
        <p:pic>
          <p:nvPicPr>
            <p:cNvPr id="15" name="Picture 14"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4111483"/>
              <a:ext cx="308864" cy="308864"/>
            </a:xfrm>
            <a:prstGeom prst="rect">
              <a:avLst/>
            </a:prstGeom>
          </p:spPr>
        </p:pic>
        <p:sp>
          <p:nvSpPr>
            <p:cNvPr id="16" name="Rectangle 15"/>
            <p:cNvSpPr/>
            <p:nvPr/>
          </p:nvSpPr>
          <p:spPr>
            <a:xfrm>
              <a:off x="1076170" y="4122463"/>
              <a:ext cx="3190584" cy="307777"/>
            </a:xfrm>
            <a:prstGeom prst="rect">
              <a:avLst/>
            </a:prstGeom>
          </p:spPr>
          <p:txBody>
            <a:bodyPr wrap="none">
              <a:spAutoFit/>
            </a:bodyPr>
            <a:lstStyle/>
            <a:p>
              <a:r>
                <a:rPr lang="en-US" sz="1400" b="1" dirty="0" smtClean="0">
                  <a:solidFill>
                    <a:srgbClr val="00685D"/>
                  </a:solidFill>
                  <a:latin typeface="Calibri"/>
                </a:rPr>
                <a:t>Configure Load Balancer / Update Route</a:t>
              </a:r>
            </a:p>
          </p:txBody>
        </p:sp>
      </p:grpSp>
      <p:grpSp>
        <p:nvGrpSpPr>
          <p:cNvPr id="17" name="Group 16"/>
          <p:cNvGrpSpPr/>
          <p:nvPr/>
        </p:nvGrpSpPr>
        <p:grpSpPr>
          <a:xfrm>
            <a:off x="666681" y="3224186"/>
            <a:ext cx="2856624" cy="345892"/>
            <a:chOff x="674064" y="3969328"/>
            <a:chExt cx="2856624" cy="314447"/>
          </a:xfrm>
        </p:grpSpPr>
        <p:pic>
          <p:nvPicPr>
            <p:cNvPr id="18" name="Picture 17"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19" name="Rectangle 18"/>
            <p:cNvSpPr/>
            <p:nvPr/>
          </p:nvSpPr>
          <p:spPr>
            <a:xfrm>
              <a:off x="1076170" y="3975998"/>
              <a:ext cx="2454518" cy="307777"/>
            </a:xfrm>
            <a:prstGeom prst="rect">
              <a:avLst/>
            </a:prstGeom>
          </p:spPr>
          <p:txBody>
            <a:bodyPr wrap="none">
              <a:spAutoFit/>
            </a:bodyPr>
            <a:lstStyle/>
            <a:p>
              <a:r>
                <a:rPr lang="en-US" sz="1400" b="1" dirty="0" smtClean="0">
                  <a:solidFill>
                    <a:srgbClr val="00685D"/>
                  </a:solidFill>
                  <a:latin typeface="Calibri"/>
                </a:rPr>
                <a:t>Configure Service Connectivity</a:t>
              </a:r>
              <a:endParaRPr lang="en-US" sz="1400" dirty="0">
                <a:solidFill>
                  <a:srgbClr val="00685D"/>
                </a:solidFill>
                <a:latin typeface="Arial"/>
              </a:endParaRPr>
            </a:p>
          </p:txBody>
        </p:sp>
      </p:grpSp>
      <p:grpSp>
        <p:nvGrpSpPr>
          <p:cNvPr id="20" name="Group 19"/>
          <p:cNvGrpSpPr/>
          <p:nvPr/>
        </p:nvGrpSpPr>
        <p:grpSpPr>
          <a:xfrm>
            <a:off x="657205" y="3654785"/>
            <a:ext cx="1941710" cy="309280"/>
            <a:chOff x="674064" y="3969328"/>
            <a:chExt cx="1941710" cy="309280"/>
          </a:xfrm>
        </p:grpSpPr>
        <p:pic>
          <p:nvPicPr>
            <p:cNvPr id="21" name="Picture 20" descr="Time 128x128.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064" y="3969328"/>
              <a:ext cx="308864" cy="308864"/>
            </a:xfrm>
            <a:prstGeom prst="rect">
              <a:avLst/>
            </a:prstGeom>
          </p:spPr>
        </p:pic>
        <p:sp>
          <p:nvSpPr>
            <p:cNvPr id="22" name="Rectangle 21"/>
            <p:cNvSpPr/>
            <p:nvPr/>
          </p:nvSpPr>
          <p:spPr>
            <a:xfrm>
              <a:off x="1076170" y="3970831"/>
              <a:ext cx="1539604" cy="307777"/>
            </a:xfrm>
            <a:prstGeom prst="rect">
              <a:avLst/>
            </a:prstGeom>
          </p:spPr>
          <p:txBody>
            <a:bodyPr wrap="none">
              <a:spAutoFit/>
            </a:bodyPr>
            <a:lstStyle/>
            <a:p>
              <a:r>
                <a:rPr lang="en-US" sz="1400" b="1" dirty="0" smtClean="0">
                  <a:solidFill>
                    <a:srgbClr val="00685D"/>
                  </a:solidFill>
                  <a:latin typeface="Calibri"/>
                </a:rPr>
                <a:t>Configure Firewall</a:t>
              </a:r>
              <a:endParaRPr lang="en-US" sz="1400" dirty="0">
                <a:solidFill>
                  <a:srgbClr val="00685D"/>
                </a:solidFill>
                <a:latin typeface="Arial"/>
              </a:endParaRPr>
            </a:p>
          </p:txBody>
        </p:sp>
      </p:grpSp>
      <p:cxnSp>
        <p:nvCxnSpPr>
          <p:cNvPr id="29" name="Straight Connector 28"/>
          <p:cNvCxnSpPr/>
          <p:nvPr/>
        </p:nvCxnSpPr>
        <p:spPr>
          <a:xfrm flipH="1">
            <a:off x="4568446" y="1004534"/>
            <a:ext cx="28434" cy="3496917"/>
          </a:xfrm>
          <a:prstGeom prst="line">
            <a:avLst/>
          </a:prstGeom>
          <a:ln w="12700" cmpd="sng">
            <a:gradFill flip="none" rotWithShape="1">
              <a:gsLst>
                <a:gs pos="0">
                  <a:schemeClr val="bg2"/>
                </a:gs>
                <a:gs pos="100000">
                  <a:srgbClr val="FFFFFF"/>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a:stretch>
            <a:fillRect/>
          </a:stretch>
        </p:blipFill>
        <p:spPr>
          <a:xfrm>
            <a:off x="3271008" y="984064"/>
            <a:ext cx="1211580" cy="605790"/>
          </a:xfrm>
          <a:prstGeom prst="rect">
            <a:avLst/>
          </a:prstGeom>
        </p:spPr>
      </p:pic>
      <p:grpSp>
        <p:nvGrpSpPr>
          <p:cNvPr id="58" name="Group 57"/>
          <p:cNvGrpSpPr/>
          <p:nvPr/>
        </p:nvGrpSpPr>
        <p:grpSpPr>
          <a:xfrm>
            <a:off x="4994959" y="2524136"/>
            <a:ext cx="1027357" cy="307777"/>
            <a:chOff x="4994959" y="2552567"/>
            <a:chExt cx="1027357" cy="307777"/>
          </a:xfrm>
        </p:grpSpPr>
        <p:sp>
          <p:nvSpPr>
            <p:cNvPr id="35" name="Rectangle 34"/>
            <p:cNvSpPr/>
            <p:nvPr/>
          </p:nvSpPr>
          <p:spPr>
            <a:xfrm>
              <a:off x="5295271" y="2552567"/>
              <a:ext cx="727045" cy="307777"/>
            </a:xfrm>
            <a:prstGeom prst="rect">
              <a:avLst/>
            </a:prstGeom>
          </p:spPr>
          <p:txBody>
            <a:bodyPr wrap="none">
              <a:spAutoFit/>
            </a:bodyPr>
            <a:lstStyle/>
            <a:p>
              <a:r>
                <a:rPr lang="en-US" sz="1400" b="1" dirty="0" err="1" smtClean="0">
                  <a:solidFill>
                    <a:srgbClr val="00685D"/>
                  </a:solidFill>
                  <a:latin typeface="Calibri"/>
                </a:rPr>
                <a:t>cf</a:t>
              </a:r>
              <a:r>
                <a:rPr lang="en-US" sz="1400" b="1" dirty="0" smtClean="0">
                  <a:solidFill>
                    <a:srgbClr val="00685D"/>
                  </a:solidFill>
                  <a:latin typeface="Calibri"/>
                </a:rPr>
                <a:t> scale</a:t>
              </a:r>
              <a:endParaRPr lang="en-US" sz="1400" dirty="0">
                <a:solidFill>
                  <a:srgbClr val="00685D"/>
                </a:solidFill>
                <a:latin typeface="Arial"/>
              </a:endParaRPr>
            </a:p>
          </p:txBody>
        </p:sp>
        <p:sp>
          <p:nvSpPr>
            <p:cNvPr id="48" name="Oval 47"/>
            <p:cNvSpPr/>
            <p:nvPr/>
          </p:nvSpPr>
          <p:spPr>
            <a:xfrm>
              <a:off x="4994959" y="2615605"/>
              <a:ext cx="236953" cy="236919"/>
            </a:xfrm>
            <a:prstGeom prst="ellipse">
              <a:avLst/>
            </a:prstGeom>
            <a:solidFill>
              <a:srgbClr val="F16F3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a:endParaRPr>
            </a:p>
          </p:txBody>
        </p:sp>
      </p:grpSp>
      <p:pic>
        <p:nvPicPr>
          <p:cNvPr id="57" name="Picture 56"/>
          <p:cNvPicPr>
            <a:picLocks noChangeAspect="1"/>
          </p:cNvPicPr>
          <p:nvPr/>
        </p:nvPicPr>
        <p:blipFill>
          <a:blip r:embed="rId5"/>
          <a:stretch>
            <a:fillRect/>
          </a:stretch>
        </p:blipFill>
        <p:spPr>
          <a:xfrm>
            <a:off x="7148100" y="992585"/>
            <a:ext cx="1843151" cy="686435"/>
          </a:xfrm>
          <a:prstGeom prst="rect">
            <a:avLst/>
          </a:prstGeom>
        </p:spPr>
      </p:pic>
      <p:pic>
        <p:nvPicPr>
          <p:cNvPr id="28" name="Picture 27"/>
          <p:cNvPicPr>
            <a:picLocks noChangeAspect="1"/>
          </p:cNvPicPr>
          <p:nvPr/>
        </p:nvPicPr>
        <p:blipFill>
          <a:blip r:embed="rId6" cstate="print"/>
          <a:stretch>
            <a:fillRect/>
          </a:stretch>
        </p:blipFill>
        <p:spPr>
          <a:xfrm>
            <a:off x="2146546" y="1158371"/>
            <a:ext cx="1073151" cy="271929"/>
          </a:xfrm>
          <a:prstGeom prst="rect">
            <a:avLst/>
          </a:prstGeom>
          <a:noFill/>
          <a:ln>
            <a:noFill/>
          </a:ln>
        </p:spPr>
      </p:pic>
      <p:pic>
        <p:nvPicPr>
          <p:cNvPr id="30" name="Picture 29"/>
          <p:cNvPicPr>
            <a:picLocks noChangeAspect="1"/>
          </p:cNvPicPr>
          <p:nvPr/>
        </p:nvPicPr>
        <p:blipFill>
          <a:blip r:embed="rId7" cstate="print"/>
          <a:stretch>
            <a:fillRect/>
          </a:stretch>
        </p:blipFill>
        <p:spPr>
          <a:xfrm>
            <a:off x="1624433" y="1098134"/>
            <a:ext cx="442331" cy="457200"/>
          </a:xfrm>
          <a:prstGeom prst="rect">
            <a:avLst/>
          </a:prstGeom>
        </p:spPr>
      </p:pic>
      <p:pic>
        <p:nvPicPr>
          <p:cNvPr id="32" name="Picture 31" descr="icon_cf_green@2x.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85377" y="3618107"/>
            <a:ext cx="901902" cy="901902"/>
          </a:xfrm>
          <a:prstGeom prst="rect">
            <a:avLst/>
          </a:prstGeom>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9118612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900" decel="100000" fill="hold"/>
                                        <p:tgtEl>
                                          <p:spTgt spid="11"/>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900" decel="100000" fill="hold"/>
                                        <p:tgtEl>
                                          <p:spTgt spid="14"/>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par>
                                <p:cTn id="29" presetID="37"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900" decel="100000" fill="hold"/>
                                        <p:tgtEl>
                                          <p:spTgt spid="17"/>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35" presetID="37"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900" decel="100000" fill="hold"/>
                                        <p:tgtEl>
                                          <p:spTgt spid="20"/>
                                        </p:tgtEl>
                                        <p:attrNameLst>
                                          <p:attrName>ppt_y</p:attrName>
                                        </p:attrNameLst>
                                      </p:cBhvr>
                                      <p:tavLst>
                                        <p:tav tm="0">
                                          <p:val>
                                            <p:strVal val="#ppt_y+1"/>
                                          </p:val>
                                        </p:tav>
                                        <p:tav tm="100000">
                                          <p:val>
                                            <p:strVal val="#ppt_y-.03"/>
                                          </p:val>
                                        </p:tav>
                                      </p:tavLst>
                                    </p:anim>
                                    <p:anim calcmode="lin" valueType="num">
                                      <p:cBhvr>
                                        <p:cTn id="4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7" presetClass="entr" presetSubtype="0" fill="hold" nodeType="click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1000"/>
                                        <p:tgtEl>
                                          <p:spTgt spid="58"/>
                                        </p:tgtEl>
                                      </p:cBhvr>
                                    </p:animEffect>
                                    <p:anim calcmode="lin" valueType="num">
                                      <p:cBhvr>
                                        <p:cTn id="46" dur="1000" fill="hold"/>
                                        <p:tgtEl>
                                          <p:spTgt spid="58"/>
                                        </p:tgtEl>
                                        <p:attrNameLst>
                                          <p:attrName>ppt_x</p:attrName>
                                        </p:attrNameLst>
                                      </p:cBhvr>
                                      <p:tavLst>
                                        <p:tav tm="0">
                                          <p:val>
                                            <p:strVal val="#ppt_x"/>
                                          </p:val>
                                        </p:tav>
                                        <p:tav tm="100000">
                                          <p:val>
                                            <p:strVal val="#ppt_x"/>
                                          </p:val>
                                        </p:tav>
                                      </p:tavLst>
                                    </p:anim>
                                    <p:anim calcmode="lin" valueType="num">
                                      <p:cBhvr>
                                        <p:cTn id="47" dur="900" decel="100000" fill="hold"/>
                                        <p:tgtEl>
                                          <p:spTgt spid="58"/>
                                        </p:tgtEl>
                                        <p:attrNameLst>
                                          <p:attrName>ppt_y</p:attrName>
                                        </p:attrNameLst>
                                      </p:cBhvr>
                                      <p:tavLst>
                                        <p:tav tm="0">
                                          <p:val>
                                            <p:strVal val="#ppt_y+1"/>
                                          </p:val>
                                        </p:tav>
                                        <p:tav tm="100000">
                                          <p:val>
                                            <p:strVal val="#ppt_y-.03"/>
                                          </p:val>
                                        </p:tav>
                                      </p:tavLst>
                                    </p:anim>
                                    <p:anim calcmode="lin" valueType="num">
                                      <p:cBhvr>
                                        <p:cTn id="48" dur="100" accel="100000" fill="hold">
                                          <p:stCondLst>
                                            <p:cond delay="900"/>
                                          </p:stCondLst>
                                        </p:cTn>
                                        <p:tgtEl>
                                          <p:spTgt spid="5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064" y="1836107"/>
            <a:ext cx="8376645" cy="1446550"/>
          </a:xfrm>
          <a:prstGeom prst="rect">
            <a:avLst/>
          </a:prstGeom>
        </p:spPr>
        <p:txBody>
          <a:bodyPr wrap="square">
            <a:spAutoFit/>
          </a:bodyPr>
          <a:lstStyle/>
          <a:p>
            <a:pPr algn="ctr"/>
            <a:r>
              <a:rPr lang="en-US" sz="4400" dirty="0" smtClean="0"/>
              <a:t>Service Binding:  </a:t>
            </a:r>
          </a:p>
          <a:p>
            <a:pPr algn="ctr"/>
            <a:r>
              <a:rPr lang="en-US" sz="4400" b="1" dirty="0" err="1" smtClean="0">
                <a:latin typeface="Courier New"/>
                <a:cs typeface="Courier New"/>
              </a:rPr>
              <a:t>cf</a:t>
            </a:r>
            <a:r>
              <a:rPr lang="en-US" sz="4400" b="1" dirty="0" smtClean="0">
                <a:latin typeface="Courier New"/>
                <a:cs typeface="Courier New"/>
              </a:rPr>
              <a:t> bind-service</a:t>
            </a:r>
            <a:endParaRPr lang="en-US" sz="4400" dirty="0"/>
          </a:p>
        </p:txBody>
      </p:sp>
    </p:spTree>
    <p:extLst>
      <p:ext uri="{BB962C8B-B14F-4D97-AF65-F5344CB8AC3E}">
        <p14:creationId xmlns:p14="http://schemas.microsoft.com/office/powerpoint/2010/main" val="2760447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25164</TotalTime>
  <Words>1506</Words>
  <Application>Microsoft Macintosh PowerPoint</Application>
  <PresentationFormat>On-screen Show (16:9)</PresentationFormat>
  <Paragraphs>248</Paragraphs>
  <Slides>24</Slides>
  <Notes>15</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Pivotal_2014</vt:lpstr>
      <vt:lpstr>PowerPoint Presentation</vt:lpstr>
      <vt:lpstr>Pivotal CF</vt:lpstr>
      <vt:lpstr>Demonstration of Pivotal CF</vt:lpstr>
      <vt:lpstr>PowerPoint Presentation</vt:lpstr>
      <vt:lpstr>PowerPoint Presentation</vt:lpstr>
      <vt:lpstr>Deploying an Application </vt:lpstr>
      <vt:lpstr>PowerPoint Presentation</vt:lpstr>
      <vt:lpstr>Scaling an Application</vt:lpstr>
      <vt:lpstr>PowerPoint Presentation</vt:lpstr>
      <vt:lpstr>Sample USPTO App in Cloud Foundry</vt:lpstr>
      <vt:lpstr>PowerPoint Presentation</vt:lpstr>
      <vt:lpstr>PowerPoint Presentation</vt:lpstr>
      <vt:lpstr>Multi-Cloud DevOps</vt:lpstr>
      <vt:lpstr>Demonstration of Pivotal CF</vt:lpstr>
      <vt:lpstr>PowerPoint Presentation</vt:lpstr>
      <vt:lpstr>PowerPoint Presentation</vt:lpstr>
      <vt:lpstr>PowerPoint Presentation</vt:lpstr>
      <vt:lpstr>Pivotal CF: Enterprise Grade SW Delivery</vt:lpstr>
      <vt:lpstr>Pivotal CF:</vt:lpstr>
      <vt:lpstr>The Cloud Foundry OSS Foundation</vt:lpstr>
      <vt:lpstr>Pivotal CF: Cloud Independent Enterprise PaaS</vt:lpstr>
      <vt:lpstr>Incredible Cloud Foundry Ecosystem</vt:lpstr>
      <vt:lpstr>…to Hours and Minutes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Lynn Nelson</dc:creator>
  <cp:lastModifiedBy>Alberto Flores</cp:lastModifiedBy>
  <cp:revision>156</cp:revision>
  <dcterms:created xsi:type="dcterms:W3CDTF">2014-04-18T22:10:35Z</dcterms:created>
  <dcterms:modified xsi:type="dcterms:W3CDTF">2014-11-24T15:26:38Z</dcterms:modified>
</cp:coreProperties>
</file>